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326" r:id="rId3"/>
    <p:sldId id="327" r:id="rId4"/>
    <p:sldId id="314" r:id="rId5"/>
    <p:sldId id="325" r:id="rId6"/>
    <p:sldId id="323" r:id="rId7"/>
    <p:sldId id="324" r:id="rId8"/>
    <p:sldId id="328" r:id="rId9"/>
    <p:sldId id="329" r:id="rId10"/>
    <p:sldId id="330" r:id="rId11"/>
    <p:sldId id="331" r:id="rId12"/>
    <p:sldId id="333" r:id="rId13"/>
    <p:sldId id="332" r:id="rId14"/>
    <p:sldId id="334" r:id="rId15"/>
    <p:sldId id="321" r:id="rId16"/>
    <p:sldId id="307" r:id="rId17"/>
    <p:sldId id="32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15A"/>
    <a:srgbClr val="97CB9B"/>
    <a:srgbClr val="F2BC36"/>
    <a:srgbClr val="85C5CE"/>
    <a:srgbClr val="FFFFFF"/>
    <a:srgbClr val="6A7B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44347" autoAdjust="0"/>
  </p:normalViewPr>
  <p:slideViewPr>
    <p:cSldViewPr snapToGrid="0">
      <p:cViewPr varScale="1">
        <p:scale>
          <a:sx n="46" d="100"/>
          <a:sy n="46"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AE1D1-90B4-403E-966C-594B8D7AE6FE}"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B60CB-D408-492C-9A8C-39DAA0394AB9}" type="slidenum">
              <a:rPr lang="en-US" smtClean="0"/>
              <a:t>‹#›</a:t>
            </a:fld>
            <a:endParaRPr lang="en-US"/>
          </a:p>
        </p:txBody>
      </p:sp>
    </p:spTree>
    <p:extLst>
      <p:ext uri="{BB962C8B-B14F-4D97-AF65-F5344CB8AC3E}">
        <p14:creationId xmlns:p14="http://schemas.microsoft.com/office/powerpoint/2010/main" val="3607251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honest the Old Testament at times seems long boring and filled with facts, people and events we don’t understand or really care about.  The questions are,  “Why do Christians need to read or study the Old Testament? Since we have the New Testament is any of the Old Testament even relevant to us today?</a:t>
            </a:r>
          </a:p>
          <a:p>
            <a:endParaRPr lang="en-US" dirty="0"/>
          </a:p>
          <a:p>
            <a:r>
              <a:rPr lang="en-US" dirty="0"/>
              <a:t>I mean in exodus 16.36 it says, and I quote, “(An </a:t>
            </a:r>
            <a:r>
              <a:rPr lang="en-US" dirty="0" err="1"/>
              <a:t>omer</a:t>
            </a:r>
            <a:r>
              <a:rPr lang="en-US" dirty="0"/>
              <a:t> is one tenth of an ephah.)</a:t>
            </a:r>
          </a:p>
          <a:p>
            <a:r>
              <a:rPr lang="en-US" dirty="0"/>
              <a:t>Really, that is so exciting. My spiritual depth has now grown and I am ready to take on the enemies of darkness.</a:t>
            </a:r>
          </a:p>
          <a:p>
            <a:r>
              <a:rPr lang="en-US" dirty="0"/>
              <a:t>Everything is not exciting, and may not apply to you but I guarantee God put it there for a reason. I may not know that reason but it is there for a reason.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8DE82-F985-4406-ACF8-9BF653BB87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126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171450" indent="-171450">
              <a:buFont typeface="Wingdings" panose="05000000000000000000" pitchFamily="2" charset="2"/>
              <a:buChar char="§"/>
            </a:pPr>
            <a:r>
              <a:rPr lang="en-US" dirty="0"/>
              <a:t> Genesis 3.15.And I will put enmity between you and the woman, and between your offspring* and hers; he will crush* your head, and you will strike his heel.”</a:t>
            </a:r>
          </a:p>
          <a:p>
            <a:pPr marL="171450" indent="-171450">
              <a:buFont typeface="Wingdings" panose="05000000000000000000" pitchFamily="2" charset="2"/>
              <a:buChar char="§"/>
            </a:pPr>
            <a:r>
              <a:rPr lang="en-US" dirty="0"/>
              <a:t>Hebrews 13.8 Jesus Christ is the same yesterday and today and forever.</a:t>
            </a:r>
            <a:br>
              <a:rPr lang="en-US" dirty="0"/>
            </a:br>
            <a:r>
              <a:rPr lang="en-US" dirty="0"/>
              <a:t>Marcionism  c A.D. 144</a:t>
            </a:r>
            <a:br>
              <a:rPr lang="en-US" dirty="0"/>
            </a:br>
            <a:r>
              <a:rPr lang="en-US" dirty="0"/>
              <a:t>The heresy </a:t>
            </a:r>
            <a:r>
              <a:rPr lang="en-US" dirty="0" err="1"/>
              <a:t>Marcion</a:t>
            </a:r>
            <a:r>
              <a:rPr lang="en-US" dirty="0"/>
              <a:t> preached was that the benevolent God of the Gospel who sent Jesus Christ into the world as the savior was the true Supreme Being, different and opposed to the malevolent Demiurge or creator god, identified with the Hebrew God of the Old Testament </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11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0" indent="0">
              <a:buFont typeface="Wingdings" panose="05000000000000000000" pitchFamily="2" charset="2"/>
              <a:buNone/>
            </a:pPr>
            <a:r>
              <a:rPr lang="en-US" dirty="0"/>
              <a:t>Daniel 7.13-14</a:t>
            </a:r>
          </a:p>
          <a:p>
            <a:pPr marL="0" indent="0">
              <a:buFont typeface="Wingdings" panose="05000000000000000000" pitchFamily="2" charset="2"/>
              <a:buNone/>
            </a:pPr>
            <a:r>
              <a:rPr lang="en-US" dirty="0"/>
              <a:t>“I saw in the night visions,</a:t>
            </a:r>
          </a:p>
          <a:p>
            <a:pPr marL="0" indent="0">
              <a:buFont typeface="Wingdings" panose="05000000000000000000" pitchFamily="2" charset="2"/>
              <a:buNone/>
            </a:pPr>
            <a:r>
              <a:rPr lang="en-US" dirty="0"/>
              <a:t>and* behold, with the clouds of heaven</a:t>
            </a:r>
          </a:p>
          <a:p>
            <a:pPr marL="0" indent="0">
              <a:buFont typeface="Wingdings" panose="05000000000000000000" pitchFamily="2" charset="2"/>
              <a:buNone/>
            </a:pPr>
            <a:r>
              <a:rPr lang="en-US" dirty="0"/>
              <a:t>there came one like a son of man,</a:t>
            </a:r>
          </a:p>
          <a:p>
            <a:pPr marL="0" indent="0">
              <a:buFont typeface="Wingdings" panose="05000000000000000000" pitchFamily="2" charset="2"/>
              <a:buNone/>
            </a:pPr>
            <a:r>
              <a:rPr lang="en-US" dirty="0"/>
              <a:t>and he came to the* Ancient of Days</a:t>
            </a:r>
          </a:p>
          <a:p>
            <a:pPr marL="0" indent="0">
              <a:buFont typeface="Wingdings" panose="05000000000000000000" pitchFamily="2" charset="2"/>
              <a:buNone/>
            </a:pPr>
            <a:r>
              <a:rPr lang="en-US" dirty="0"/>
              <a:t>and was presented before him.</a:t>
            </a:r>
          </a:p>
          <a:p>
            <a:pPr marL="0" indent="0">
              <a:buFont typeface="Wingdings" panose="05000000000000000000" pitchFamily="2" charset="2"/>
              <a:buNone/>
            </a:pPr>
            <a:r>
              <a:rPr lang="en-US" dirty="0"/>
              <a:t>[14] * And to him was given dominion</a:t>
            </a:r>
          </a:p>
          <a:p>
            <a:pPr marL="0" indent="0">
              <a:buFont typeface="Wingdings" panose="05000000000000000000" pitchFamily="2" charset="2"/>
              <a:buNone/>
            </a:pPr>
            <a:r>
              <a:rPr lang="en-US" dirty="0"/>
              <a:t>and glory and a kingdom,</a:t>
            </a:r>
          </a:p>
          <a:p>
            <a:pPr marL="0" indent="0">
              <a:buFont typeface="Wingdings" panose="05000000000000000000" pitchFamily="2" charset="2"/>
              <a:buNone/>
            </a:pPr>
            <a:r>
              <a:rPr lang="en-US" dirty="0"/>
              <a:t>that all* peoples, nations, and languages</a:t>
            </a:r>
          </a:p>
          <a:p>
            <a:pPr marL="0" indent="0">
              <a:buFont typeface="Wingdings" panose="05000000000000000000" pitchFamily="2" charset="2"/>
              <a:buNone/>
            </a:pPr>
            <a:r>
              <a:rPr lang="en-US" dirty="0"/>
              <a:t>should serve him;</a:t>
            </a:r>
          </a:p>
          <a:p>
            <a:pPr marL="0" indent="0">
              <a:buFont typeface="Wingdings" panose="05000000000000000000" pitchFamily="2" charset="2"/>
              <a:buNone/>
            </a:pPr>
            <a:r>
              <a:rPr lang="en-US" dirty="0"/>
              <a:t>* his dominion is an everlasting dominion,</a:t>
            </a:r>
          </a:p>
          <a:p>
            <a:pPr marL="0" indent="0">
              <a:buFont typeface="Wingdings" panose="05000000000000000000" pitchFamily="2" charset="2"/>
              <a:buNone/>
            </a:pPr>
            <a:r>
              <a:rPr lang="en-US" dirty="0"/>
              <a:t>which shall not pass away,</a:t>
            </a:r>
          </a:p>
          <a:p>
            <a:pPr marL="0" indent="0">
              <a:buFont typeface="Wingdings" panose="05000000000000000000" pitchFamily="2" charset="2"/>
              <a:buNone/>
            </a:pPr>
            <a:r>
              <a:rPr lang="en-US" dirty="0"/>
              <a:t>and his kingdom one</a:t>
            </a:r>
          </a:p>
          <a:p>
            <a:pPr marL="0" indent="0">
              <a:buFont typeface="Wingdings" panose="05000000000000000000" pitchFamily="2" charset="2"/>
              <a:buNone/>
            </a:pPr>
            <a:r>
              <a:rPr lang="en-US" dirty="0"/>
              <a:t>that shall not be destroyed.</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76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5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0" indent="0">
              <a:buFont typeface="Wingdings" panose="05000000000000000000" pitchFamily="2" charset="2"/>
              <a:buNone/>
            </a:pPr>
            <a:r>
              <a:rPr lang="en-US" dirty="0"/>
              <a:t>Points, Promise, &amp; PROVES the Christ is Jesus!</a:t>
            </a:r>
          </a:p>
          <a:p>
            <a:pPr marL="0" indent="0">
              <a:buFont typeface="Wingdings" panose="05000000000000000000" pitchFamily="2" charset="2"/>
              <a:buNone/>
            </a:pPr>
            <a:r>
              <a:rPr lang="en-US" dirty="0"/>
              <a:t>Some scholars believe there are more than 300 prophecies about Jesus in the Old Testament. One site listed 351 specific prophecies fulfilled in Jesus Christ. These prophecies are specific enough that the mathematical probability of Jesus fulfilling even a handful of them, let alone all of them, is staggeringly improbable—if not impossible.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Peter Stoner, Chairman of the Departments of Mathematics and Astronomy at Pasadena College, was passionate about biblical prophecies. With 600 students from the InterVarsity Christian Fellowship, Stoner looked at eight specific prophecies about Jesus. They came up with extremely conservative probabilities for each one being fulfilled, and then considered the likelihood of Jesus fulfilling all eight of those prophecies.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The conclusion to his research was staggering. The prospect that anyone would satisfy those eight prophecies was just 1 in 10</a:t>
            </a:r>
            <a:r>
              <a:rPr lang="en-US" baseline="30000" dirty="0"/>
              <a:t>17</a:t>
            </a:r>
            <a:r>
              <a:rPr lang="en-US" dirty="0"/>
              <a:t>. In Science Speaks, he described it like this: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"Let us try to visualize this chance. If you mark one of ten tickets, and place all of the tickets in a hat, and thoroughly stir them, and then ask a blindfolded man to draw one, his chance of getting the right ticket is one in ten. Suppose that we take 10</a:t>
            </a:r>
            <a:r>
              <a:rPr lang="en-US" baseline="30000" dirty="0"/>
              <a:t>17</a:t>
            </a:r>
            <a:r>
              <a:rPr lang="en-US" dirty="0"/>
              <a:t> silver dollars and lay them on the face of Texas. They will cover all of the state two feet deep. Now mark one of these silver dollars and stir the whole mass thoroughly, all over the state.</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"Blindfold a man and tell him that he can travel as far as he wishes, but he must pick up one silver dollar and say that this is the right one. What chance would he have of getting the right one? Just the same chance that the prophets would have had of writing these eight prophecies and having them all come true in any one man, from their day to the present time, providing they wrote using their own wisdom.“</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That is past hundreds, thousands, millions, billions, trillions, it is 100 quadrillion. That is a one followed by 15 zeros.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FYI: there is no real ZILLION. It is just a word used to represent a really large number like, well like a quadrillion.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77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0" indent="0">
              <a:buFont typeface="Wingdings" panose="05000000000000000000" pitchFamily="2" charset="2"/>
              <a:buNone/>
            </a:pPr>
            <a:r>
              <a:rPr lang="en-US" dirty="0"/>
              <a:t>The O.T. is the proclamation of God of the coming Messiah.</a:t>
            </a:r>
          </a:p>
          <a:p>
            <a:pPr marL="0" indent="0">
              <a:buFont typeface="Wingdings" panose="05000000000000000000" pitchFamily="2" charset="2"/>
              <a:buNone/>
            </a:pPr>
            <a:r>
              <a:rPr lang="en-US" dirty="0"/>
              <a:t>The O.T. is the plans he has prepared so we can know for sure this is of God.</a:t>
            </a:r>
          </a:p>
          <a:p>
            <a:pPr marL="0" indent="0">
              <a:buFont typeface="Wingdings" panose="05000000000000000000" pitchFamily="2" charset="2"/>
              <a:buNone/>
            </a:pPr>
            <a:r>
              <a:rPr lang="en-US" dirty="0"/>
              <a:t>The O.T. is the revealing of redemption through Jesus is possible for 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49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74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31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r>
              <a:rPr lang="en-US" dirty="0"/>
              <a:t>Across the U.S., the project collected more than 7.8 million such gifts in 2020. Combined with those collected from partnering countries in 2020, the ministry is now sending more than 9.1 million shoebox gifts to children worldwide.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7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10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0" indent="0">
              <a:buNone/>
            </a:pPr>
            <a:r>
              <a:rPr lang="en-US" dirty="0"/>
              <a:t>Proverbs 7:2: "Keep my commands and you will live; guard my teachings as the apple of your eye.</a:t>
            </a:r>
          </a:p>
          <a:p>
            <a:pPr marL="0" indent="0">
              <a:buNone/>
            </a:pPr>
            <a:r>
              <a:rPr lang="en-US" dirty="0"/>
              <a:t>". In fact it appears in 5 verses.</a:t>
            </a:r>
          </a:p>
          <a:p>
            <a:pPr marL="0" indent="0">
              <a:buNone/>
            </a:pPr>
            <a:endParaRPr lang="en-US" dirty="0"/>
          </a:p>
          <a:p>
            <a:pPr marL="0" indent="0">
              <a:buNone/>
            </a:pPr>
            <a:r>
              <a:rPr lang="en-US" dirty="0"/>
              <a:t>Beware of false prophets, which come to you in sheep's clothing, but inwardly they are ravening wolves (Gospel of Matthew 7:15, King James Version)</a:t>
            </a:r>
          </a:p>
          <a:p>
            <a:pPr marL="0" indent="0">
              <a:buNone/>
            </a:pPr>
            <a:endParaRPr lang="en-US" dirty="0"/>
          </a:p>
          <a:p>
            <a:pPr marL="0" indent="0">
              <a:buNone/>
            </a:pPr>
            <a:r>
              <a:rPr lang="en-US" dirty="0"/>
              <a:t>In Job 19:20, the ESV of the Bible says, I am nothing but skin and bones; I have escaped with only the skin of my teeth. In the Geneva Bible, the phrase is rendered as "I have escaped with the </a:t>
            </a:r>
            <a:r>
              <a:rPr lang="en-US" dirty="0" err="1"/>
              <a:t>skinne</a:t>
            </a:r>
            <a:r>
              <a:rPr lang="en-US" dirty="0"/>
              <a:t> of my </a:t>
            </a:r>
            <a:r>
              <a:rPr lang="en-US" dirty="0" err="1"/>
              <a:t>tethe</a:t>
            </a:r>
            <a:r>
              <a:rPr lang="en-US" dirty="0"/>
              <a:t>."</a:t>
            </a:r>
          </a:p>
          <a:p>
            <a:pPr marL="0" indent="0">
              <a:buNone/>
            </a:pPr>
            <a:endParaRPr lang="en-US" dirty="0"/>
          </a:p>
          <a:p>
            <a:pPr marL="0" indent="0">
              <a:buNone/>
            </a:pPr>
            <a:endParaRPr lang="en-US" dirty="0"/>
          </a:p>
          <a:p>
            <a:pPr marL="0" indent="0">
              <a:buNone/>
            </a:pPr>
            <a:r>
              <a:rPr lang="en-US" dirty="0"/>
              <a:t>The phrase a drop in the bucket has been in use since the 1300s, and is derived from a passage in the Bible found in Isaiah 40:15: “Behold, the nations are as a drop of a bucket, and are counted as the small dust of the balance…”</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322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228600" indent="-228600">
              <a:buAutoNum type="arabicPeriod"/>
            </a:pPr>
            <a:r>
              <a:rPr lang="en-US" dirty="0"/>
              <a:t>to make propitiation for the sins of the people. Hebrews 2.17</a:t>
            </a:r>
            <a:br>
              <a:rPr lang="en-US" dirty="0"/>
            </a:br>
            <a:r>
              <a:rPr lang="en-US" dirty="0"/>
              <a:t>it is here God spoke to the people and received their offerings. </a:t>
            </a:r>
            <a:br>
              <a:rPr lang="en-US" dirty="0"/>
            </a:br>
            <a:r>
              <a:rPr lang="en-US" dirty="0"/>
              <a:t>Leviticus 16.14 “Then he shall kill the goat of the sin offering that is for the people and bring its blood inside the veil and do with its blood as he did with the blood of the bull, sprinkling it over the mercy seat and in front of the mercy seat.</a:t>
            </a:r>
          </a:p>
          <a:p>
            <a:pPr marL="228600" indent="-228600">
              <a:buAutoNum type="arabicPeriod"/>
            </a:pPr>
            <a:r>
              <a:rPr lang="en-US" dirty="0"/>
              <a:t>An is a reference work or compendium providing summaries of knowledge either from all branches or from a particular field or discipline. In this case the Encyclopedia of God’s work to restore humanity.</a:t>
            </a:r>
          </a:p>
          <a:p>
            <a:pPr marL="228600" indent="-228600">
              <a:buAutoNum type="arabicPeriod"/>
            </a:pPr>
            <a:r>
              <a:rPr lang="en-US" dirty="0"/>
              <a:t>Of the Jewish people, showing their historical journey in the middle east and their rise and fall as the people of God.</a:t>
            </a:r>
          </a:p>
          <a:p>
            <a:pPr marL="228600" indent="-228600">
              <a:buAutoNum type="arabicPeriod"/>
            </a:pPr>
            <a:r>
              <a:rPr lang="en-US" dirty="0"/>
              <a:t>Heb 10.1 For the law having a shadow of the coming good things– </a:t>
            </a:r>
          </a:p>
          <a:p>
            <a:pPr marL="228600" indent="-228600">
              <a:buAutoNum type="arabicPeriod"/>
            </a:pPr>
            <a:r>
              <a:rPr lang="en-US" dirty="0"/>
              <a:t>See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307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49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4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r>
              <a:rPr lang="en-US" dirty="0"/>
              <a:t>Exodus 12.21-27</a:t>
            </a:r>
          </a:p>
          <a:p>
            <a:r>
              <a:rPr lang="en-US" dirty="0"/>
              <a:t>[21] Then Moses summoned all the elders of Israel and said to them, “Go at once and select the animals for your families and slaughter the Passover lamb. [22] Take a bunch of hyssop, dip it into the blood in the basin and put some of the blood on the top and on both sides of the doorframe. Not one of you shall go out the door of his house until morning. [23] When the LORD goes through the land to strike down the Egyptians, he will see the blood on the top and sides of the doorframe and will pass over that doorway, and he will not permit the destroyer to enter your houses and strike you down.</a:t>
            </a:r>
          </a:p>
          <a:p>
            <a:r>
              <a:rPr lang="en-US" dirty="0"/>
              <a:t>[24] “Obey these instructions as a lasting ordinance for you and your descendants. [25] When you enter the land that the LORD will give you as he promised, observe this ceremony. [26] And when your children ask you, ‘What does this ceremony mean to you?’ [27] then tell them, ‘It is the Passover sacrifice to the LORD, who passed over the houses of the Israelites in Egypt and spared our homes when he struck down the Egyptians.’” </a:t>
            </a:r>
          </a:p>
          <a:p>
            <a:endParaRPr lang="en-US" dirty="0"/>
          </a:p>
          <a:p>
            <a:r>
              <a:rPr lang="en-US" dirty="0"/>
              <a:t>Psalm 51:7,“Purge me with hyssop and I shall be clean; wash me, and I shall be whiter than snow.”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John 19.28 Jesus said, “I am thirsty.” A jar of wine vinegar was there, so they soaked a sponge in it, put the sponge on a stalk of the hyssop plant, and lifted it to Jesus’ lips. When he had received the drink, Jesus said, “It is finished.” With that, he bowed his head and gave up his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15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r>
              <a:rPr lang="en-US" dirty="0"/>
              <a:t>Seder meal is celebrated by Jewish people to remember their deliverance from slavery and their promised coming Messiah. Cup of</a:t>
            </a:r>
          </a:p>
          <a:p>
            <a:endParaRPr lang="en-US" dirty="0"/>
          </a:p>
          <a:p>
            <a:r>
              <a:rPr lang="en-US" dirty="0"/>
              <a:t>Four cups of wine: two during the meal and two after.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978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434975"/>
            <a:ext cx="3997325" cy="2247900"/>
          </a:xfrm>
        </p:spPr>
      </p:sp>
      <p:sp>
        <p:nvSpPr>
          <p:cNvPr id="3" name="Notes Placeholder 2"/>
          <p:cNvSpPr>
            <a:spLocks noGrp="1"/>
          </p:cNvSpPr>
          <p:nvPr>
            <p:ph type="body" idx="1"/>
          </p:nvPr>
        </p:nvSpPr>
        <p:spPr>
          <a:xfrm>
            <a:off x="710248" y="2954239"/>
            <a:ext cx="5681980" cy="5963182"/>
          </a:xfrm>
        </p:spPr>
        <p:txBody>
          <a:bodyPr/>
          <a:lstStyle/>
          <a:p>
            <a:pPr marL="171450" indent="-171450">
              <a:buFont typeface="Wingdings" panose="05000000000000000000" pitchFamily="2" charset="2"/>
              <a:buChar char="§"/>
            </a:pPr>
            <a:r>
              <a:rPr lang="en-US" dirty="0"/>
              <a:t>“All Scripture is breathed out by God and profitable for teaching, for reproof, for correction, and for training in righteousness, that the man of God may be complete, equipped for every good work.”</a:t>
            </a:r>
          </a:p>
          <a:p>
            <a:pPr marL="171450" indent="-171450">
              <a:buFont typeface="Wingdings" panose="05000000000000000000" pitchFamily="2" charset="2"/>
              <a:buChar char="§"/>
            </a:pPr>
            <a:r>
              <a:rPr lang="en-US" dirty="0"/>
              <a:t>Hebrews 11 mentions the following people from the Old Testament as reference to understanding Faith and our reliance on God. Abel, Enoch, Noah, Abraham, Sarah, Isaac, Jacob, Joseph, Moses, Rahab, Gideon, Barak, Samson, Jephthah, David, Samuel.  Let’s look at one as an example. Judges 4 &amp; 5 speaks of Barak who was sent for by Deborah who was serving as the judge over Israel at the time. Barak serves as her fighting commander against Sisera, who is killed by Jael when she drives a tent peg through his head.</a:t>
            </a:r>
          </a:p>
          <a:p>
            <a:pPr marL="171450" indent="-171450">
              <a:buFont typeface="Wingdings" panose="05000000000000000000" pitchFamily="2" charset="2"/>
              <a:buChar char="§"/>
            </a:pPr>
            <a:r>
              <a:rPr lang="en-US" dirty="0"/>
              <a:t>John 5.39 You diligently study* the Scriptures because you think that by them you possess eternal life. These are the Scriptures that testify about 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E93B-C684-4166-A014-813FE88DB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8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F769-C2CB-4338-AA49-8592A97844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B80D7F-4673-4331-AE36-35783DF21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7D953F-35B0-47EF-9B1D-A613686C6672}"/>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CF167CD1-4F53-4F74-85B6-BB87014B1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FD717-ECCE-40CB-90EA-E8543563D5D9}"/>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3394950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F8512-C776-4A6D-9571-4490939BBD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40E61-CD4A-4C32-9599-4BC910AA33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8A522-51CD-4FA8-ABA7-5085481ED06B}"/>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3A0B9A25-D1E7-4E99-95AA-5932EBBD0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6B4C0-C40A-4428-B313-B66C2F4927B6}"/>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1449493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2CC46-9AE9-4C78-9B5D-1A3786A300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8D218F-B6B6-4ED9-B08B-290D08DB30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4FC11-DE6C-453A-905E-440D47BD5CE6}"/>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5F4DBBB3-2A60-469F-9835-CF9F4E77A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CEEBB6-5555-47F3-B00B-15722ED4AA5E}"/>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90524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8DB9-CB9D-4676-B79C-B09832000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195FF1-BA1F-4461-9780-28B803B7CC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5A7BB-E946-4BFF-85A1-74A8C24D74ED}"/>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C749DA22-E31E-4FFA-B93C-2CFD22AF5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85752-6937-45E0-BC93-4FD40D3E2957}"/>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189462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7F50-9047-4723-AB06-C9A11B239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52E78D-FC12-41E3-8559-48B0743D9B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FBB4C-90F0-45E7-90C8-50051FA8F37B}"/>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BA3D02F4-5959-427A-A3C8-BB87120A1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25A8A-E4BA-40D5-903A-FB22F6404605}"/>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143622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2E86E-5D75-402D-B4A8-B51FA679E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C77EB-F9E9-4130-B235-6350120869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493E60-1653-465B-8F13-FDEE2C1EE5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92CBC-6715-4E4E-B17F-85DB768193B0}"/>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6" name="Footer Placeholder 5">
            <a:extLst>
              <a:ext uri="{FF2B5EF4-FFF2-40B4-BE49-F238E27FC236}">
                <a16:creationId xmlns:a16="http://schemas.microsoft.com/office/drawing/2014/main" id="{F6BDE8AC-8907-497E-B01B-32A694DA1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36B54-2978-4BA2-823C-14931022E582}"/>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206082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FFBB-A247-482E-BAD8-2CE49ABABA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4391B-DC3D-4F4D-BA8C-A7F083411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480D9F-2ABB-49EC-9A69-31AAEF1457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A620C3-C694-43E7-91CB-0913D0BA6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C66743-58FB-46DA-A35F-107BF48E92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EB9092-BFF1-4ED8-BEDE-19A6B142BAC6}"/>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8" name="Footer Placeholder 7">
            <a:extLst>
              <a:ext uri="{FF2B5EF4-FFF2-40B4-BE49-F238E27FC236}">
                <a16:creationId xmlns:a16="http://schemas.microsoft.com/office/drawing/2014/main" id="{4401D81E-03A1-494D-B1A5-F003D976F0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136D5D-7242-4E28-8097-7D2CC847E0EC}"/>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816089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25A8-9E96-4BCC-A695-DBA4D83364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BF312-679C-4552-ACB7-38FF42524AE5}"/>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4" name="Footer Placeholder 3">
            <a:extLst>
              <a:ext uri="{FF2B5EF4-FFF2-40B4-BE49-F238E27FC236}">
                <a16:creationId xmlns:a16="http://schemas.microsoft.com/office/drawing/2014/main" id="{647AF2A3-52CF-4E21-9512-D1F1B0B96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803EE3-4178-48D2-8CE3-5BF253872C2A}"/>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298996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1F005-C122-409E-A2D4-92400EB93117}"/>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3" name="Footer Placeholder 2">
            <a:extLst>
              <a:ext uri="{FF2B5EF4-FFF2-40B4-BE49-F238E27FC236}">
                <a16:creationId xmlns:a16="http://schemas.microsoft.com/office/drawing/2014/main" id="{18D5DD34-6F4C-4A72-A47F-CBF0066E9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24CE8C-D962-4FE5-A90F-B73CFDDED0E9}"/>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2939438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75A30-6BA7-4B15-9753-DF7EDD2F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34CEB0-7741-4D97-A9C8-4A60EFDA5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20881A-99CA-40BD-9A02-20AA8972B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C3CDB-C2EB-411F-B324-836376675B85}"/>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6" name="Footer Placeholder 5">
            <a:extLst>
              <a:ext uri="{FF2B5EF4-FFF2-40B4-BE49-F238E27FC236}">
                <a16:creationId xmlns:a16="http://schemas.microsoft.com/office/drawing/2014/main" id="{2B51A8CE-FBCE-4DA0-AE37-6658EC3E8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78FBD-92FF-496E-AEF7-7B8926851312}"/>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960858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40C0-10DD-4197-A561-DC6640C9E5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81A1C-D899-4D92-9BF0-9CF6E130C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DB3072-1527-4B0A-A6AA-F41BDB9AB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976DB-B56D-4239-97C8-171C696B5AEA}"/>
              </a:ext>
            </a:extLst>
          </p:cNvPr>
          <p:cNvSpPr>
            <a:spLocks noGrp="1"/>
          </p:cNvSpPr>
          <p:nvPr>
            <p:ph type="dt" sz="half" idx="10"/>
          </p:nvPr>
        </p:nvSpPr>
        <p:spPr/>
        <p:txBody>
          <a:bodyPr/>
          <a:lstStyle/>
          <a:p>
            <a:fld id="{AA3AA922-76EF-4B83-9FEC-91F389B9C7F1}" type="datetimeFigureOut">
              <a:rPr lang="en-US" smtClean="0"/>
              <a:t>9/16/2021</a:t>
            </a:fld>
            <a:endParaRPr lang="en-US"/>
          </a:p>
        </p:txBody>
      </p:sp>
      <p:sp>
        <p:nvSpPr>
          <p:cNvPr id="6" name="Footer Placeholder 5">
            <a:extLst>
              <a:ext uri="{FF2B5EF4-FFF2-40B4-BE49-F238E27FC236}">
                <a16:creationId xmlns:a16="http://schemas.microsoft.com/office/drawing/2014/main" id="{21445202-EEB5-408A-BDEA-48E727706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E37BF-55FB-465E-8FD8-01887EFA5169}"/>
              </a:ext>
            </a:extLst>
          </p:cNvPr>
          <p:cNvSpPr>
            <a:spLocks noGrp="1"/>
          </p:cNvSpPr>
          <p:nvPr>
            <p:ph type="sldNum" sz="quarter" idx="12"/>
          </p:nvPr>
        </p:nvSpPr>
        <p:spPr/>
        <p:txBody>
          <a:bodyPr/>
          <a:lstStyle/>
          <a:p>
            <a:fld id="{DA7C2E32-43CD-46CF-8FDC-F54C58ACC210}" type="slidenum">
              <a:rPr lang="en-US" smtClean="0"/>
              <a:t>‹#›</a:t>
            </a:fld>
            <a:endParaRPr lang="en-US"/>
          </a:p>
        </p:txBody>
      </p:sp>
    </p:spTree>
    <p:extLst>
      <p:ext uri="{BB962C8B-B14F-4D97-AF65-F5344CB8AC3E}">
        <p14:creationId xmlns:p14="http://schemas.microsoft.com/office/powerpoint/2010/main" val="185426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3C8FEE-2D51-4628-BCCF-B7DB16E681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C6FD2-A3DB-4D64-A281-609FCCCCC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8C73F-831B-4A76-9BC6-E7D1405DA8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AA922-76EF-4B83-9FEC-91F389B9C7F1}" type="datetimeFigureOut">
              <a:rPr lang="en-US" smtClean="0"/>
              <a:t>9/16/2021</a:t>
            </a:fld>
            <a:endParaRPr lang="en-US"/>
          </a:p>
        </p:txBody>
      </p:sp>
      <p:sp>
        <p:nvSpPr>
          <p:cNvPr id="5" name="Footer Placeholder 4">
            <a:extLst>
              <a:ext uri="{FF2B5EF4-FFF2-40B4-BE49-F238E27FC236}">
                <a16:creationId xmlns:a16="http://schemas.microsoft.com/office/drawing/2014/main" id="{47AD0224-06F0-467F-AC1B-D0E601299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487611-BA0F-460C-B307-0334653CCE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C2E32-43CD-46CF-8FDC-F54C58ACC210}" type="slidenum">
              <a:rPr lang="en-US" smtClean="0"/>
              <a:t>‹#›</a:t>
            </a:fld>
            <a:endParaRPr lang="en-US"/>
          </a:p>
        </p:txBody>
      </p:sp>
    </p:spTree>
    <p:extLst>
      <p:ext uri="{BB962C8B-B14F-4D97-AF65-F5344CB8AC3E}">
        <p14:creationId xmlns:p14="http://schemas.microsoft.com/office/powerpoint/2010/main" val="326068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CB79B96-E3D2-4789-8F5F-202CEE26F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020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4CC5AAF-5AAB-4F0E-B11B-237908AFF3BA}"/>
              </a:ext>
            </a:extLst>
          </p:cNvPr>
          <p:cNvSpPr txBox="1">
            <a:spLocks/>
          </p:cNvSpPr>
          <p:nvPr/>
        </p:nvSpPr>
        <p:spPr>
          <a:xfrm>
            <a:off x="5349240" y="380600"/>
            <a:ext cx="6221793" cy="12041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127000" dir="2400000" algn="tl">
                    <a:srgbClr val="000000"/>
                  </a:outerShdw>
                </a:effectLst>
                <a:uLnTx/>
                <a:uFillTx/>
                <a:latin typeface="Arial Black" panose="020B0A04020102020204" pitchFamily="34" charset="0"/>
                <a:ea typeface="+mj-ea"/>
                <a:cs typeface="+mj-cs"/>
              </a:rPr>
              <a:t>BIBLE BASICS</a:t>
            </a:r>
            <a:br>
              <a:rPr kumimoji="0" lang="en-US" sz="4000" b="1" i="0" u="none" strike="noStrike" kern="1200" cap="none" spc="0" normalizeH="0" baseline="0" noProof="0" dirty="0">
                <a:ln>
                  <a:noFill/>
                </a:ln>
                <a:solidFill>
                  <a:prstClr val="white"/>
                </a:solidFill>
                <a:effectLst>
                  <a:outerShdw blurRad="38100" dist="127000" dir="2400000" algn="tl">
                    <a:srgbClr val="000000"/>
                  </a:outerShdw>
                </a:effectLst>
                <a:uLnTx/>
                <a:uFillTx/>
                <a:latin typeface="Arial Black" panose="020B0A04020102020204" pitchFamily="34" charset="0"/>
                <a:ea typeface="+mj-ea"/>
                <a:cs typeface="+mj-cs"/>
              </a:rPr>
            </a:br>
            <a:r>
              <a:rPr kumimoji="0" lang="en-US" sz="4000" b="1" i="0" u="none" strike="noStrike" kern="1200" cap="none" spc="0" normalizeH="0" baseline="0" noProof="0" dirty="0">
                <a:ln>
                  <a:noFill/>
                </a:ln>
                <a:solidFill>
                  <a:prstClr val="white"/>
                </a:solidFill>
                <a:effectLst>
                  <a:outerShdw blurRad="38100" dist="127000" dir="2400000" algn="tl">
                    <a:srgbClr val="000000"/>
                  </a:outerShdw>
                </a:effectLst>
                <a:uLnTx/>
                <a:uFillTx/>
                <a:latin typeface="Arial Black" panose="020B0A04020102020204" pitchFamily="34" charset="0"/>
                <a:ea typeface="+mj-ea"/>
                <a:cs typeface="+mj-cs"/>
              </a:rPr>
              <a:t>101</a:t>
            </a:r>
          </a:p>
        </p:txBody>
      </p:sp>
      <p:sp>
        <p:nvSpPr>
          <p:cNvPr id="11" name="TextBox 10">
            <a:extLst>
              <a:ext uri="{FF2B5EF4-FFF2-40B4-BE49-F238E27FC236}">
                <a16:creationId xmlns:a16="http://schemas.microsoft.com/office/drawing/2014/main" id="{737DDA24-0D0C-4E4B-9EA2-DBCE6651B31B}"/>
              </a:ext>
            </a:extLst>
          </p:cNvPr>
          <p:cNvSpPr txBox="1"/>
          <p:nvPr/>
        </p:nvSpPr>
        <p:spPr>
          <a:xfrm>
            <a:off x="5548330" y="1517500"/>
            <a:ext cx="60919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Part two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OLD Testament</a:t>
            </a:r>
          </a:p>
        </p:txBody>
      </p:sp>
      <p:sp>
        <p:nvSpPr>
          <p:cNvPr id="6" name="TextBox 5">
            <a:extLst>
              <a:ext uri="{FF2B5EF4-FFF2-40B4-BE49-F238E27FC236}">
                <a16:creationId xmlns:a16="http://schemas.microsoft.com/office/drawing/2014/main" id="{0B4AF6B9-6687-44A3-B703-66D6DEBAF481}"/>
              </a:ext>
            </a:extLst>
          </p:cNvPr>
          <p:cNvSpPr txBox="1"/>
          <p:nvPr/>
        </p:nvSpPr>
        <p:spPr>
          <a:xfrm>
            <a:off x="5599129" y="1566334"/>
            <a:ext cx="609197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Part two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haroni" panose="02010803020104030203" pitchFamily="2" charset="-79"/>
                <a:ea typeface="+mn-ea"/>
                <a:cs typeface="Aharoni" panose="02010803020104030203" pitchFamily="2" charset="-79"/>
              </a:rPr>
              <a:t>OLD Testament</a:t>
            </a:r>
          </a:p>
        </p:txBody>
      </p:sp>
      <p:pic>
        <p:nvPicPr>
          <p:cNvPr id="8" name="Picture 7">
            <a:extLst>
              <a:ext uri="{FF2B5EF4-FFF2-40B4-BE49-F238E27FC236}">
                <a16:creationId xmlns:a16="http://schemas.microsoft.com/office/drawing/2014/main" id="{1D49E5C2-6420-4D00-8053-86BE4FA56523}"/>
              </a:ext>
            </a:extLst>
          </p:cNvPr>
          <p:cNvPicPr>
            <a:picLocks noChangeAspect="1"/>
          </p:cNvPicPr>
          <p:nvPr/>
        </p:nvPicPr>
        <p:blipFill>
          <a:blip r:embed="rId4"/>
          <a:stretch>
            <a:fillRect/>
          </a:stretch>
        </p:blipFill>
        <p:spPr>
          <a:xfrm>
            <a:off x="6948037" y="4402592"/>
            <a:ext cx="3719963" cy="1710416"/>
          </a:xfrm>
          <a:prstGeom prst="rect">
            <a:avLst/>
          </a:prstGeom>
        </p:spPr>
      </p:pic>
      <p:sp>
        <p:nvSpPr>
          <p:cNvPr id="9" name="TextBox 8">
            <a:extLst>
              <a:ext uri="{FF2B5EF4-FFF2-40B4-BE49-F238E27FC236}">
                <a16:creationId xmlns:a16="http://schemas.microsoft.com/office/drawing/2014/main" id="{A6BFE6BF-A9AD-4C72-A217-E21CEE944748}"/>
              </a:ext>
            </a:extLst>
          </p:cNvPr>
          <p:cNvSpPr txBox="1"/>
          <p:nvPr/>
        </p:nvSpPr>
        <p:spPr>
          <a:xfrm>
            <a:off x="9514475" y="6059486"/>
            <a:ext cx="2510246"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September 19,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 2021 Bob Highlands III</a:t>
            </a:r>
          </a:p>
        </p:txBody>
      </p:sp>
    </p:spTree>
    <p:extLst>
      <p:ext uri="{BB962C8B-B14F-4D97-AF65-F5344CB8AC3E}">
        <p14:creationId xmlns:p14="http://schemas.microsoft.com/office/powerpoint/2010/main" val="2456310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2A1F3-7F7B-4CC3-AC17-729E13537D70}"/>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534152" y="744891"/>
            <a:ext cx="6491592" cy="6028049"/>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The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REDEMPTION</a:t>
            </a:r>
            <a:r>
              <a:rPr lang="en-US" sz="2800" dirty="0">
                <a:solidFill>
                  <a:prstClr val="black"/>
                </a:solidFill>
                <a:latin typeface="Abadi" panose="020B0604020104020204" pitchFamily="34" charset="0"/>
                <a:cs typeface="Aharoni" panose="02010803020104030203" pitchFamily="2" charset="-79"/>
              </a:rPr>
              <a:t> story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STARTS</a:t>
            </a:r>
            <a:r>
              <a:rPr lang="en-US" sz="2800" dirty="0">
                <a:solidFill>
                  <a:prstClr val="black"/>
                </a:solidFill>
                <a:latin typeface="Abadi" panose="020B0604020104020204" pitchFamily="34" charset="0"/>
                <a:cs typeface="Aharoni" panose="02010803020104030203" pitchFamily="2" charset="-79"/>
              </a:rPr>
              <a:t> and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FLOWS</a:t>
            </a:r>
            <a:r>
              <a:rPr lang="en-US" sz="2800" dirty="0">
                <a:solidFill>
                  <a:prstClr val="black"/>
                </a:solidFill>
                <a:latin typeface="Abadi" panose="020B0604020104020204" pitchFamily="34" charset="0"/>
                <a:cs typeface="Aharoni" panose="02010803020104030203" pitchFamily="2" charset="-79"/>
              </a:rPr>
              <a:t> through the OLD TESTAMENT starting in Genesis 3.15.</a:t>
            </a:r>
          </a:p>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There is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ONE GOD </a:t>
            </a:r>
            <a:r>
              <a:rPr lang="en-US" sz="2800" dirty="0">
                <a:solidFill>
                  <a:prstClr val="black"/>
                </a:solidFill>
                <a:latin typeface="Abadi" panose="020B0604020104020204" pitchFamily="34" charset="0"/>
                <a:cs typeface="Aharoni" panose="02010803020104030203" pitchFamily="2" charset="-79"/>
              </a:rPr>
              <a:t>always the same in both the OLD Testament and the NEW Testament</a:t>
            </a:r>
            <a:r>
              <a:rPr lang="en-US" dirty="0">
                <a:solidFill>
                  <a:prstClr val="black"/>
                </a:solidFill>
                <a:latin typeface="Abadi" panose="020B0604020104020204" pitchFamily="34" charset="0"/>
                <a:cs typeface="Aharoni" panose="02010803020104030203" pitchFamily="2" charset="-79"/>
              </a:rPr>
              <a:t>. </a:t>
            </a:r>
            <a:r>
              <a:rPr lang="en-US" i="1" dirty="0">
                <a:solidFill>
                  <a:prstClr val="black"/>
                </a:solidFill>
                <a:latin typeface="Abadi" panose="020B0604020104020204" pitchFamily="34" charset="0"/>
                <a:cs typeface="Aharoni" panose="02010803020104030203" pitchFamily="2" charset="-79"/>
              </a:rPr>
              <a:t>Jesus Christ is the same yesterday and today and forever</a:t>
            </a:r>
            <a:r>
              <a:rPr lang="en-US" dirty="0">
                <a:solidFill>
                  <a:prstClr val="black"/>
                </a:solidFill>
                <a:latin typeface="Abadi" panose="020B0604020104020204" pitchFamily="34" charset="0"/>
                <a:cs typeface="Aharoni" panose="02010803020104030203" pitchFamily="2" charset="-79"/>
              </a:rPr>
              <a:t>.</a:t>
            </a:r>
            <a:br>
              <a:rPr lang="en-US" dirty="0">
                <a:solidFill>
                  <a:prstClr val="black"/>
                </a:solidFill>
                <a:latin typeface="Abadi" panose="020B0604020104020204" pitchFamily="34" charset="0"/>
                <a:cs typeface="Aharoni" panose="02010803020104030203" pitchFamily="2" charset="-79"/>
              </a:rPr>
            </a:br>
            <a:r>
              <a:rPr lang="en-US" dirty="0">
                <a:solidFill>
                  <a:prstClr val="black"/>
                </a:solidFill>
                <a:latin typeface="Abadi" panose="020B0604020104020204" pitchFamily="34" charset="0"/>
                <a:cs typeface="Aharoni" panose="02010803020104030203" pitchFamily="2" charset="-79"/>
              </a:rPr>
              <a:t>Hebrews </a:t>
            </a:r>
            <a:r>
              <a:rPr lang="en-US" sz="2800" dirty="0">
                <a:solidFill>
                  <a:prstClr val="black"/>
                </a:solidFill>
                <a:latin typeface="Abadi" panose="020B0604020104020204" pitchFamily="34" charset="0"/>
                <a:cs typeface="Aharoni" panose="02010803020104030203" pitchFamily="2" charset="-79"/>
              </a:rPr>
              <a:t>13.8</a:t>
            </a:r>
          </a:p>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The Old Testament is there to give us instructions and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HOPE</a:t>
            </a:r>
            <a:r>
              <a:rPr lang="en-US" dirty="0">
                <a:solidFill>
                  <a:prstClr val="black"/>
                </a:solidFill>
                <a:latin typeface="Abadi" panose="020B0604020104020204" pitchFamily="34" charset="0"/>
                <a:cs typeface="Aharoni" panose="02010803020104030203" pitchFamily="2" charset="-79"/>
              </a:rPr>
              <a:t>. </a:t>
            </a:r>
            <a:br>
              <a:rPr lang="en-US" dirty="0">
                <a:solidFill>
                  <a:prstClr val="black"/>
                </a:solidFill>
                <a:latin typeface="Abadi" panose="020B0604020104020204" pitchFamily="34" charset="0"/>
                <a:cs typeface="Aharoni" panose="02010803020104030203" pitchFamily="2" charset="-79"/>
              </a:rPr>
            </a:br>
            <a:r>
              <a:rPr lang="en-US" i="1" dirty="0">
                <a:solidFill>
                  <a:prstClr val="black"/>
                </a:solidFill>
                <a:latin typeface="Abadi" panose="020B0604020104020204" pitchFamily="34" charset="0"/>
                <a:cs typeface="Aharoni" panose="02010803020104030203" pitchFamily="2" charset="-79"/>
              </a:rPr>
              <a:t>For everything that was written in the past was written to teach us, so that through endurance and the encouragement of the Scriptures we might have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HOPE</a:t>
            </a:r>
            <a:r>
              <a:rPr lang="en-US" i="1" dirty="0">
                <a:solidFill>
                  <a:prstClr val="black"/>
                </a:solidFill>
                <a:latin typeface="Abadi" panose="020B0604020104020204" pitchFamily="34" charset="0"/>
                <a:cs typeface="Aharoni" panose="02010803020104030203" pitchFamily="2" charset="-79"/>
              </a:rPr>
              <a:t>. </a:t>
            </a:r>
            <a:r>
              <a:rPr lang="en-US" sz="2800" dirty="0">
                <a:solidFill>
                  <a:prstClr val="black"/>
                </a:solidFill>
                <a:latin typeface="Abadi" panose="020B0604020104020204" pitchFamily="34" charset="0"/>
                <a:cs typeface="Aharoni" panose="02010803020104030203" pitchFamily="2" charset="-79"/>
              </a:rPr>
              <a:t>Romans 15.4</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516087" y="57776"/>
            <a:ext cx="6491592"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Why we NEED the O.T.</a:t>
            </a:r>
          </a:p>
        </p:txBody>
      </p:sp>
    </p:spTree>
    <p:extLst>
      <p:ext uri="{BB962C8B-B14F-4D97-AF65-F5344CB8AC3E}">
        <p14:creationId xmlns:p14="http://schemas.microsoft.com/office/powerpoint/2010/main" val="31493429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2C71-0F78-4220-A262-2D25F7FB3E08}"/>
              </a:ext>
            </a:extLst>
          </p:cNvPr>
          <p:cNvPicPr>
            <a:picLocks noChangeAspect="1"/>
          </p:cNvPicPr>
          <p:nvPr/>
        </p:nvPicPr>
        <p:blipFill>
          <a:blip r:embed="rId3"/>
          <a:stretch>
            <a:fillRect/>
          </a:stretch>
        </p:blipFill>
        <p:spPr>
          <a:xfrm>
            <a:off x="0" y="1"/>
            <a:ext cx="12192000" cy="6858000"/>
          </a:xfrm>
          <a:prstGeom prst="rect">
            <a:avLst/>
          </a:prstGeom>
        </p:spPr>
      </p:pic>
      <p:sp>
        <p:nvSpPr>
          <p:cNvPr id="15" name="TextBox 14">
            <a:extLst>
              <a:ext uri="{FF2B5EF4-FFF2-40B4-BE49-F238E27FC236}">
                <a16:creationId xmlns:a16="http://schemas.microsoft.com/office/drawing/2014/main" id="{F319F4AF-A2C0-4DFF-A563-B8EDA4915975}"/>
              </a:ext>
            </a:extLst>
          </p:cNvPr>
          <p:cNvSpPr txBox="1"/>
          <p:nvPr/>
        </p:nvSpPr>
        <p:spPr>
          <a:xfrm>
            <a:off x="7396368" y="3224625"/>
            <a:ext cx="1847024" cy="369332"/>
          </a:xfrm>
          <a:prstGeom prst="rect">
            <a:avLst/>
          </a:prstGeom>
          <a:solidFill>
            <a:srgbClr val="EC615A"/>
          </a:solidFill>
          <a:ln>
            <a:noFill/>
          </a:ln>
        </p:spPr>
        <p:txBody>
          <a:bodyPr wrap="square" rtlCol="0" anchor="ctr">
            <a:spAutoFit/>
          </a:bodyPr>
          <a:lstStyle/>
          <a:p>
            <a:pPr algn="ctr"/>
            <a:r>
              <a:rPr lang="en-US" b="1" dirty="0">
                <a:solidFill>
                  <a:schemeClr val="bg1"/>
                </a:solidFill>
              </a:rPr>
              <a:t>GRACE of Christ</a:t>
            </a:r>
          </a:p>
        </p:txBody>
      </p:sp>
      <p:sp>
        <p:nvSpPr>
          <p:cNvPr id="14" name="TextBox 13">
            <a:extLst>
              <a:ext uri="{FF2B5EF4-FFF2-40B4-BE49-F238E27FC236}">
                <a16:creationId xmlns:a16="http://schemas.microsoft.com/office/drawing/2014/main" id="{291379D7-83A1-426A-AF12-C272E32F2BC3}"/>
              </a:ext>
            </a:extLst>
          </p:cNvPr>
          <p:cNvSpPr txBox="1"/>
          <p:nvPr/>
        </p:nvSpPr>
        <p:spPr>
          <a:xfrm>
            <a:off x="3288195" y="3224455"/>
            <a:ext cx="1760883" cy="369332"/>
          </a:xfrm>
          <a:prstGeom prst="rect">
            <a:avLst/>
          </a:prstGeom>
          <a:solidFill>
            <a:srgbClr val="85C5CE"/>
          </a:solidFill>
          <a:ln>
            <a:noFill/>
          </a:ln>
        </p:spPr>
        <p:txBody>
          <a:bodyPr wrap="square" rtlCol="0" anchor="ctr">
            <a:spAutoFit/>
          </a:bodyPr>
          <a:lstStyle/>
          <a:p>
            <a:pPr algn="ctr"/>
            <a:r>
              <a:rPr lang="en-US" b="1" dirty="0">
                <a:solidFill>
                  <a:schemeClr val="bg1"/>
                </a:solidFill>
              </a:rPr>
              <a:t>THE LAW</a:t>
            </a:r>
          </a:p>
        </p:txBody>
      </p:sp>
      <p:sp>
        <p:nvSpPr>
          <p:cNvPr id="13" name="TextBox 12">
            <a:extLst>
              <a:ext uri="{FF2B5EF4-FFF2-40B4-BE49-F238E27FC236}">
                <a16:creationId xmlns:a16="http://schemas.microsoft.com/office/drawing/2014/main" id="{23FD91A8-9D92-4264-9028-2888E4617141}"/>
              </a:ext>
            </a:extLst>
          </p:cNvPr>
          <p:cNvSpPr txBox="1"/>
          <p:nvPr/>
        </p:nvSpPr>
        <p:spPr>
          <a:xfrm rot="16200000">
            <a:off x="10837835" y="3244333"/>
            <a:ext cx="2007705" cy="369332"/>
          </a:xfrm>
          <a:prstGeom prst="rect">
            <a:avLst/>
          </a:prstGeom>
          <a:solidFill>
            <a:schemeClr val="accent6">
              <a:lumMod val="50000"/>
            </a:schemeClr>
          </a:solidFill>
          <a:ln>
            <a:noFill/>
          </a:ln>
        </p:spPr>
        <p:txBody>
          <a:bodyPr wrap="square" rtlCol="0" anchor="ctr">
            <a:spAutoFit/>
          </a:bodyPr>
          <a:lstStyle/>
          <a:p>
            <a:pPr algn="ctr"/>
            <a:r>
              <a:rPr lang="en-US" b="1" dirty="0">
                <a:solidFill>
                  <a:schemeClr val="bg1"/>
                </a:solidFill>
              </a:rPr>
              <a:t>NEW CREATION</a:t>
            </a:r>
          </a:p>
        </p:txBody>
      </p:sp>
      <p:sp>
        <p:nvSpPr>
          <p:cNvPr id="11" name="TextBox 10">
            <a:extLst>
              <a:ext uri="{FF2B5EF4-FFF2-40B4-BE49-F238E27FC236}">
                <a16:creationId xmlns:a16="http://schemas.microsoft.com/office/drawing/2014/main" id="{0CC3FD74-24F9-4566-B311-90D9B2914237}"/>
              </a:ext>
            </a:extLst>
          </p:cNvPr>
          <p:cNvSpPr txBox="1"/>
          <p:nvPr/>
        </p:nvSpPr>
        <p:spPr>
          <a:xfrm>
            <a:off x="9586888" y="5963907"/>
            <a:ext cx="2007705" cy="369332"/>
          </a:xfrm>
          <a:prstGeom prst="rect">
            <a:avLst/>
          </a:prstGeom>
          <a:solidFill>
            <a:srgbClr val="97CB9B"/>
          </a:solidFill>
          <a:ln>
            <a:noFill/>
          </a:ln>
        </p:spPr>
        <p:txBody>
          <a:bodyPr wrap="square" rtlCol="0" anchor="ctr">
            <a:spAutoFit/>
          </a:bodyPr>
          <a:lstStyle/>
          <a:p>
            <a:pPr algn="ctr"/>
            <a:r>
              <a:rPr lang="en-US" b="1" dirty="0">
                <a:solidFill>
                  <a:schemeClr val="bg1"/>
                </a:solidFill>
              </a:rPr>
              <a:t>THE CHURCH AGE</a:t>
            </a:r>
          </a:p>
        </p:txBody>
      </p:sp>
      <p:sp>
        <p:nvSpPr>
          <p:cNvPr id="9" name="TextBox 8">
            <a:extLst>
              <a:ext uri="{FF2B5EF4-FFF2-40B4-BE49-F238E27FC236}">
                <a16:creationId xmlns:a16="http://schemas.microsoft.com/office/drawing/2014/main" id="{B5BF231E-4F58-4B7B-B326-48B71066C732}"/>
              </a:ext>
            </a:extLst>
          </p:cNvPr>
          <p:cNvSpPr txBox="1"/>
          <p:nvPr/>
        </p:nvSpPr>
        <p:spPr>
          <a:xfrm>
            <a:off x="7396368" y="433334"/>
            <a:ext cx="2007705" cy="369332"/>
          </a:xfrm>
          <a:prstGeom prst="rect">
            <a:avLst/>
          </a:prstGeom>
          <a:solidFill>
            <a:srgbClr val="EC615A"/>
          </a:solidFill>
          <a:ln>
            <a:noFill/>
          </a:ln>
        </p:spPr>
        <p:txBody>
          <a:bodyPr wrap="square" rtlCol="0" anchor="ctr">
            <a:spAutoFit/>
          </a:bodyPr>
          <a:lstStyle/>
          <a:p>
            <a:pPr algn="ctr"/>
            <a:r>
              <a:rPr lang="en-US" b="1" dirty="0">
                <a:solidFill>
                  <a:schemeClr val="bg1"/>
                </a:solidFill>
              </a:rPr>
              <a:t>LIFE OF CHRIST</a:t>
            </a:r>
          </a:p>
        </p:txBody>
      </p:sp>
      <p:sp>
        <p:nvSpPr>
          <p:cNvPr id="10" name="TextBox 9">
            <a:extLst>
              <a:ext uri="{FF2B5EF4-FFF2-40B4-BE49-F238E27FC236}">
                <a16:creationId xmlns:a16="http://schemas.microsoft.com/office/drawing/2014/main" id="{059D7441-BD6E-4922-AF76-D8F974ADFAE4}"/>
              </a:ext>
            </a:extLst>
          </p:cNvPr>
          <p:cNvSpPr txBox="1"/>
          <p:nvPr/>
        </p:nvSpPr>
        <p:spPr>
          <a:xfrm>
            <a:off x="5332030" y="5739704"/>
            <a:ext cx="2007705" cy="646331"/>
          </a:xfrm>
          <a:prstGeom prst="rect">
            <a:avLst/>
          </a:prstGeom>
          <a:solidFill>
            <a:srgbClr val="F2BC36"/>
          </a:solidFill>
          <a:ln>
            <a:noFill/>
          </a:ln>
        </p:spPr>
        <p:txBody>
          <a:bodyPr wrap="square" rtlCol="0" anchor="ctr">
            <a:spAutoFit/>
          </a:bodyPr>
          <a:lstStyle/>
          <a:p>
            <a:pPr algn="ctr"/>
            <a:r>
              <a:rPr lang="en-US" b="1" dirty="0">
                <a:solidFill>
                  <a:schemeClr val="bg1"/>
                </a:solidFill>
              </a:rPr>
              <a:t>CAPTIVITY OF ISRAEL</a:t>
            </a:r>
          </a:p>
        </p:txBody>
      </p:sp>
      <p:sp>
        <p:nvSpPr>
          <p:cNvPr id="6" name="TextBox 5">
            <a:extLst>
              <a:ext uri="{FF2B5EF4-FFF2-40B4-BE49-F238E27FC236}">
                <a16:creationId xmlns:a16="http://schemas.microsoft.com/office/drawing/2014/main" id="{D73FE937-D3C1-4312-A9D2-5A07360D4096}"/>
              </a:ext>
            </a:extLst>
          </p:cNvPr>
          <p:cNvSpPr txBox="1"/>
          <p:nvPr/>
        </p:nvSpPr>
        <p:spPr>
          <a:xfrm>
            <a:off x="1013791" y="5878203"/>
            <a:ext cx="2007705" cy="369332"/>
          </a:xfrm>
          <a:prstGeom prst="rect">
            <a:avLst/>
          </a:prstGeom>
          <a:solidFill>
            <a:srgbClr val="6A7B95"/>
          </a:solidFill>
          <a:ln>
            <a:noFill/>
          </a:ln>
        </p:spPr>
        <p:txBody>
          <a:bodyPr wrap="square" rtlCol="0" anchor="ctr">
            <a:spAutoFit/>
          </a:bodyPr>
          <a:lstStyle/>
          <a:p>
            <a:pPr algn="ctr"/>
            <a:r>
              <a:rPr lang="en-US" b="1" dirty="0">
                <a:solidFill>
                  <a:schemeClr val="bg1"/>
                </a:solidFill>
              </a:rPr>
              <a:t>CREATION</a:t>
            </a:r>
          </a:p>
        </p:txBody>
      </p:sp>
      <p:sp>
        <p:nvSpPr>
          <p:cNvPr id="7" name="TextBox 6">
            <a:extLst>
              <a:ext uri="{FF2B5EF4-FFF2-40B4-BE49-F238E27FC236}">
                <a16:creationId xmlns:a16="http://schemas.microsoft.com/office/drawing/2014/main" id="{68D60D6B-448D-48C6-BE40-BE26D377C29C}"/>
              </a:ext>
            </a:extLst>
          </p:cNvPr>
          <p:cNvSpPr txBox="1"/>
          <p:nvPr/>
        </p:nvSpPr>
        <p:spPr>
          <a:xfrm>
            <a:off x="3288195" y="560225"/>
            <a:ext cx="2007705" cy="369332"/>
          </a:xfrm>
          <a:prstGeom prst="rect">
            <a:avLst/>
          </a:prstGeom>
          <a:solidFill>
            <a:srgbClr val="85C5CE"/>
          </a:solidFill>
          <a:ln>
            <a:noFill/>
          </a:ln>
        </p:spPr>
        <p:txBody>
          <a:bodyPr wrap="square" rtlCol="0" anchor="ctr">
            <a:spAutoFit/>
          </a:bodyPr>
          <a:lstStyle/>
          <a:p>
            <a:pPr algn="ctr"/>
            <a:r>
              <a:rPr lang="en-US" b="1" dirty="0">
                <a:solidFill>
                  <a:schemeClr val="bg1"/>
                </a:solidFill>
              </a:rPr>
              <a:t>NATION OF ISRAEL</a:t>
            </a:r>
          </a:p>
        </p:txBody>
      </p:sp>
      <p:sp>
        <p:nvSpPr>
          <p:cNvPr id="12" name="TextBox 11">
            <a:extLst>
              <a:ext uri="{FF2B5EF4-FFF2-40B4-BE49-F238E27FC236}">
                <a16:creationId xmlns:a16="http://schemas.microsoft.com/office/drawing/2014/main" id="{BA54EF49-9230-4EC6-BD1B-E61502748954}"/>
              </a:ext>
            </a:extLst>
          </p:cNvPr>
          <p:cNvSpPr txBox="1"/>
          <p:nvPr/>
        </p:nvSpPr>
        <p:spPr>
          <a:xfrm rot="16200000">
            <a:off x="-450807" y="3244333"/>
            <a:ext cx="2007705" cy="369332"/>
          </a:xfrm>
          <a:prstGeom prst="rect">
            <a:avLst/>
          </a:prstGeom>
          <a:solidFill>
            <a:schemeClr val="accent6">
              <a:lumMod val="75000"/>
            </a:schemeClr>
          </a:solidFill>
          <a:ln>
            <a:noFill/>
          </a:ln>
        </p:spPr>
        <p:txBody>
          <a:bodyPr wrap="square" rtlCol="0" anchor="ctr">
            <a:spAutoFit/>
          </a:bodyPr>
          <a:lstStyle/>
          <a:p>
            <a:pPr algn="ctr"/>
            <a:r>
              <a:rPr lang="en-US" b="1" dirty="0">
                <a:solidFill>
                  <a:schemeClr val="bg1"/>
                </a:solidFill>
              </a:rPr>
              <a:t>CREATION</a:t>
            </a:r>
          </a:p>
        </p:txBody>
      </p:sp>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744891"/>
            <a:ext cx="6123214" cy="6028049"/>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b="1" u="sng" dirty="0">
                <a:solidFill>
                  <a:schemeClr val="accent6">
                    <a:lumMod val="75000"/>
                  </a:schemeClr>
                </a:solidFill>
                <a:effectLst>
                  <a:outerShdw blurRad="38100" dist="38100" dir="2700000" algn="tl">
                    <a:srgbClr val="000000">
                      <a:alpha val="43137"/>
                    </a:srgbClr>
                  </a:outerShdw>
                </a:effectLst>
                <a:highlight>
                  <a:srgbClr val="FFFF00"/>
                </a:highlight>
                <a:latin typeface="Aharoni" panose="02010803020104030203" pitchFamily="2" charset="-79"/>
                <a:cs typeface="Aharoni" panose="02010803020104030203" pitchFamily="2" charset="-79"/>
              </a:rPr>
              <a:t>PURPOSE</a:t>
            </a:r>
            <a:r>
              <a:rPr lang="en-US" dirty="0">
                <a:solidFill>
                  <a:prstClr val="black"/>
                </a:solidFill>
                <a:latin typeface="Abadi" panose="020B0604020104020204" pitchFamily="34" charset="0"/>
                <a:cs typeface="Aharoni" panose="02010803020104030203" pitchFamily="2" charset="-79"/>
              </a:rPr>
              <a:t>: Therefore no one will be declared righteous in his sight by observing the law; rather, </a:t>
            </a:r>
            <a:r>
              <a:rPr lang="en-US" b="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through the law </a:t>
            </a:r>
            <a:r>
              <a:rPr lang="en-US"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we become conscious of </a:t>
            </a:r>
            <a:r>
              <a:rPr lang="en-US" b="1" u="sng" dirty="0">
                <a:solidFill>
                  <a:srgbClr val="C00000"/>
                </a:solidFill>
                <a:effectLst>
                  <a:outerShdw blurRad="38100" dist="38100" dir="2700000" algn="tl">
                    <a:srgbClr val="000000">
                      <a:alpha val="43137"/>
                    </a:srgbClr>
                  </a:outerShdw>
                </a:effectLst>
                <a:highlight>
                  <a:srgbClr val="FFFF00"/>
                </a:highlight>
                <a:latin typeface="Aharoni" panose="02010803020104030203" pitchFamily="2" charset="-79"/>
                <a:cs typeface="Aharoni" panose="02010803020104030203" pitchFamily="2" charset="-79"/>
              </a:rPr>
              <a:t>SIN</a:t>
            </a:r>
            <a:r>
              <a:rPr lang="en-US" dirty="0">
                <a:solidFill>
                  <a:prstClr val="black"/>
                </a:solidFill>
                <a:latin typeface="Abadi" panose="020B0604020104020204" pitchFamily="34" charset="0"/>
                <a:cs typeface="Aharoni" panose="02010803020104030203" pitchFamily="2" charset="-79"/>
              </a:rPr>
              <a:t>.</a:t>
            </a:r>
          </a:p>
          <a:p>
            <a:pPr lvl="0">
              <a:buFont typeface="Wingdings" panose="05000000000000000000" pitchFamily="2" charset="2"/>
              <a:buChar char="§"/>
            </a:pPr>
            <a:r>
              <a:rPr lang="en-US" b="1" u="sng" dirty="0">
                <a:solidFill>
                  <a:schemeClr val="accent6">
                    <a:lumMod val="75000"/>
                  </a:schemeClr>
                </a:solidFill>
                <a:effectLst>
                  <a:outerShdw blurRad="38100" dist="38100" dir="2700000" algn="tl">
                    <a:srgbClr val="000000">
                      <a:alpha val="43137"/>
                    </a:srgbClr>
                  </a:outerShdw>
                </a:effectLst>
                <a:highlight>
                  <a:srgbClr val="FFFF00"/>
                </a:highlight>
                <a:latin typeface="Aharoni" panose="02010803020104030203" pitchFamily="2" charset="-79"/>
                <a:cs typeface="Aharoni" panose="02010803020104030203" pitchFamily="2" charset="-79"/>
              </a:rPr>
              <a:t>PENALTY</a:t>
            </a:r>
            <a:r>
              <a:rPr lang="en-US" dirty="0">
                <a:solidFill>
                  <a:prstClr val="black"/>
                </a:solidFill>
                <a:latin typeface="Abadi" panose="020B0604020104020204" pitchFamily="34" charset="0"/>
                <a:cs typeface="Aharoni" panose="02010803020104030203" pitchFamily="2" charset="-79"/>
              </a:rPr>
              <a:t>: The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PENALTY</a:t>
            </a:r>
            <a:r>
              <a:rPr lang="en-US" dirty="0">
                <a:solidFill>
                  <a:prstClr val="black"/>
                </a:solidFill>
                <a:latin typeface="Abadi" panose="020B0604020104020204" pitchFamily="34" charset="0"/>
                <a:cs typeface="Aharoni" panose="02010803020104030203" pitchFamily="2" charset="-79"/>
              </a:rPr>
              <a:t> of the </a:t>
            </a:r>
            <a:r>
              <a:rPr lang="en-US" dirty="0">
                <a:solidFill>
                  <a:schemeClr val="tx1"/>
                </a:solidFill>
                <a:latin typeface="Abadi" panose="020B0604020104020204" pitchFamily="34" charset="0"/>
                <a:cs typeface="Aharoni" panose="02010803020104030203" pitchFamily="2" charset="-79"/>
              </a:rPr>
              <a:t>Law</a:t>
            </a:r>
            <a:r>
              <a:rPr lang="en-US" dirty="0">
                <a:solidFill>
                  <a:schemeClr val="bg1">
                    <a:lumMod val="50000"/>
                  </a:schemeClr>
                </a:solidFill>
                <a:latin typeface="Abadi" panose="020B0604020104020204" pitchFamily="34" charset="0"/>
                <a:cs typeface="Aharoni" panose="02010803020104030203" pitchFamily="2" charset="-79"/>
              </a:rPr>
              <a:t> (O.T. rules and regulations) </a:t>
            </a:r>
            <a:r>
              <a:rPr lang="en-US" dirty="0">
                <a:solidFill>
                  <a:prstClr val="black"/>
                </a:solidFill>
                <a:latin typeface="Abadi" panose="020B0604020104020204" pitchFamily="34" charset="0"/>
                <a:cs typeface="Aharoni" panose="02010803020104030203" pitchFamily="2" charset="-79"/>
              </a:rPr>
              <a:t>is death and eternal separation from God.</a:t>
            </a:r>
            <a:br>
              <a:rPr lang="en-US" dirty="0">
                <a:solidFill>
                  <a:prstClr val="black"/>
                </a:solidFill>
                <a:latin typeface="Abadi" panose="020B0604020104020204" pitchFamily="34" charset="0"/>
                <a:cs typeface="Aharoni" panose="02010803020104030203" pitchFamily="2" charset="-79"/>
              </a:rPr>
            </a:br>
            <a:r>
              <a:rPr lang="en-US" dirty="0">
                <a:solidFill>
                  <a:prstClr val="black"/>
                </a:solidFill>
                <a:latin typeface="Abadi" panose="020B0604020104020204" pitchFamily="34" charset="0"/>
                <a:cs typeface="Aharoni" panose="02010803020104030203" pitchFamily="2" charset="-79"/>
              </a:rPr>
              <a:t>	 </a:t>
            </a:r>
            <a:r>
              <a:rPr lang="en-US" baseline="30000" dirty="0">
                <a:solidFill>
                  <a:prstClr val="black"/>
                </a:solidFill>
                <a:latin typeface="Abadi" panose="020B0604020104020204" pitchFamily="34" charset="0"/>
                <a:cs typeface="Aharoni" panose="02010803020104030203" pitchFamily="2" charset="-79"/>
              </a:rPr>
              <a:t>Rom. 6.23</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All without Christ Jesus as their savior are under the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PENALTY</a:t>
            </a:r>
            <a:r>
              <a:rPr lang="en-US" dirty="0">
                <a:solidFill>
                  <a:prstClr val="black"/>
                </a:solidFill>
                <a:latin typeface="Abadi" panose="020B0604020104020204" pitchFamily="34" charset="0"/>
                <a:cs typeface="Aharoni" panose="02010803020104030203" pitchFamily="2" charset="-79"/>
              </a:rPr>
              <a:t> of the O.T. law. </a:t>
            </a:r>
            <a:r>
              <a:rPr lang="en-US" baseline="30000" dirty="0">
                <a:solidFill>
                  <a:prstClr val="black"/>
                </a:solidFill>
                <a:latin typeface="Abadi" panose="020B0604020104020204" pitchFamily="34" charset="0"/>
                <a:cs typeface="Aharoni" panose="02010803020104030203" pitchFamily="2" charset="-79"/>
              </a:rPr>
              <a:t>Jn. 14.6 Mt. 25.46</a:t>
            </a:r>
          </a:p>
          <a:p>
            <a:pPr lvl="0">
              <a:buFont typeface="Wingdings" panose="05000000000000000000" pitchFamily="2" charset="2"/>
              <a:buChar char="§"/>
            </a:pPr>
            <a:r>
              <a:rPr lang="en-US" b="1" u="sng" dirty="0">
                <a:solidFill>
                  <a:schemeClr val="accent6">
                    <a:lumMod val="75000"/>
                  </a:schemeClr>
                </a:solidFill>
                <a:effectLst>
                  <a:outerShdw blurRad="38100" dist="38100" dir="2700000" algn="tl">
                    <a:srgbClr val="000000">
                      <a:alpha val="43137"/>
                    </a:srgbClr>
                  </a:outerShdw>
                </a:effectLst>
                <a:highlight>
                  <a:srgbClr val="FFFF00"/>
                </a:highlight>
                <a:latin typeface="Aharoni" panose="02010803020104030203" pitchFamily="2" charset="-79"/>
                <a:cs typeface="Aharoni" panose="02010803020104030203" pitchFamily="2" charset="-79"/>
              </a:rPr>
              <a:t>PROMISE</a:t>
            </a:r>
            <a:r>
              <a:rPr lang="en-US" dirty="0">
                <a:solidFill>
                  <a:prstClr val="black"/>
                </a:solidFill>
                <a:latin typeface="Abadi" panose="020B0604020104020204" pitchFamily="34" charset="0"/>
                <a:cs typeface="Aharoni" panose="02010803020104030203" pitchFamily="2" charset="-79"/>
              </a:rPr>
              <a:t>: “I saw in the night visions, and behold, … there came one like a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SON OF MAN</a:t>
            </a:r>
            <a:r>
              <a:rPr lang="en-US" dirty="0">
                <a:solidFill>
                  <a:prstClr val="black"/>
                </a:solidFill>
                <a:latin typeface="Abadi" panose="020B0604020104020204" pitchFamily="34" charset="0"/>
                <a:cs typeface="Aharoni" panose="02010803020104030203" pitchFamily="2" charset="-79"/>
              </a:rPr>
              <a:t>, </a:t>
            </a:r>
            <a:r>
              <a:rPr lang="en-US" baseline="30000" dirty="0">
                <a:solidFill>
                  <a:prstClr val="black"/>
                </a:solidFill>
                <a:latin typeface="Abadi" panose="020B0604020104020204" pitchFamily="34" charset="0"/>
                <a:cs typeface="Aharoni" panose="02010803020104030203" pitchFamily="2" charset="-79"/>
              </a:rPr>
              <a:t>Dan. 7.13-14</a:t>
            </a:r>
          </a:p>
          <a:p>
            <a:pPr lvl="0">
              <a:buFont typeface="Wingdings" panose="05000000000000000000" pitchFamily="2" charset="2"/>
              <a:buChar char="§"/>
            </a:pPr>
            <a:endParaRPr lang="en-US" sz="2800" dirty="0">
              <a:solidFill>
                <a:prstClr val="black"/>
              </a:solidFill>
              <a:latin typeface="Abadi" panose="020B0604020104020204" pitchFamily="34" charset="0"/>
              <a:cs typeface="Aharoni" panose="02010803020104030203" pitchFamily="2" charset="-79"/>
            </a:endParaRP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57776"/>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O.T. How LONG NEEDED</a:t>
            </a:r>
          </a:p>
        </p:txBody>
      </p:sp>
    </p:spTree>
    <p:extLst>
      <p:ext uri="{BB962C8B-B14F-4D97-AF65-F5344CB8AC3E}">
        <p14:creationId xmlns:p14="http://schemas.microsoft.com/office/powerpoint/2010/main" val="31475287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F87F05-209D-43E0-9E15-806E88D991F0}"/>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744891"/>
            <a:ext cx="6123214" cy="5448091"/>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“Do not think that I have come to abolish the Law or the Prophets; I have not come to abolish them but to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FULFILL THEM</a:t>
            </a:r>
            <a:r>
              <a:rPr lang="en-US" sz="2600" dirty="0">
                <a:solidFill>
                  <a:prstClr val="black"/>
                </a:solidFill>
                <a:latin typeface="Abadi" panose="020B0604020104020204" pitchFamily="34" charset="0"/>
                <a:cs typeface="Aharoni" panose="02010803020104030203" pitchFamily="2" charset="-79"/>
              </a:rPr>
              <a:t>. I tell you the truth, </a:t>
            </a:r>
            <a:r>
              <a:rPr lang="en-US" sz="2600"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UNTIL</a:t>
            </a:r>
            <a:r>
              <a:rPr lang="en-US" sz="2600" dirty="0">
                <a:solidFill>
                  <a:prstClr val="black"/>
                </a:solidFill>
                <a:latin typeface="Abadi" panose="020B0604020104020204" pitchFamily="34" charset="0"/>
                <a:cs typeface="Aharoni" panose="02010803020104030203" pitchFamily="2" charset="-79"/>
              </a:rPr>
              <a:t> heaven and earth disappear, not the smallest letter, not the least stroke of a pen, will by any means disappear from the Law </a:t>
            </a:r>
            <a:r>
              <a:rPr lang="en-US" sz="2600" b="1" u="sng" dirty="0">
                <a:solidFill>
                  <a:srgbClr val="C00000"/>
                </a:solidFill>
                <a:effectLst>
                  <a:outerShdw blurRad="38100" dist="38100" dir="2700000" algn="tl">
                    <a:srgbClr val="000000">
                      <a:alpha val="43137"/>
                    </a:srgbClr>
                  </a:outerShdw>
                </a:effectLst>
                <a:highlight>
                  <a:srgbClr val="FFFF00"/>
                </a:highlight>
                <a:latin typeface="Abadi" panose="020B0604020104020204" pitchFamily="34" charset="0"/>
                <a:cs typeface="Aharoni" panose="02010803020104030203" pitchFamily="2" charset="-79"/>
              </a:rPr>
              <a:t>UNTIL</a:t>
            </a:r>
            <a:r>
              <a:rPr lang="en-US" sz="2600" dirty="0">
                <a:solidFill>
                  <a:prstClr val="black"/>
                </a:solidFill>
                <a:latin typeface="Abadi" panose="020B0604020104020204" pitchFamily="34" charset="0"/>
                <a:cs typeface="Aharoni" panose="02010803020104030203" pitchFamily="2" charset="-79"/>
              </a:rPr>
              <a:t> </a:t>
            </a:r>
            <a:r>
              <a:rPr lang="en-US" sz="2600" b="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everything is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ACCOMPLISHED</a:t>
            </a:r>
            <a:r>
              <a:rPr lang="en-US" sz="2600" dirty="0">
                <a:solidFill>
                  <a:prstClr val="black"/>
                </a:solidFill>
                <a:latin typeface="Abadi" panose="020B0604020104020204" pitchFamily="34" charset="0"/>
                <a:cs typeface="Aharoni" panose="02010803020104030203" pitchFamily="2" charset="-79"/>
              </a:rPr>
              <a:t>.  </a:t>
            </a:r>
            <a:r>
              <a:rPr lang="en-US" sz="2600" baseline="30000" dirty="0">
                <a:solidFill>
                  <a:prstClr val="black"/>
                </a:solidFill>
                <a:latin typeface="Abadi" panose="020B0604020104020204" pitchFamily="34" charset="0"/>
                <a:cs typeface="Aharoni" panose="02010803020104030203" pitchFamily="2" charset="-79"/>
              </a:rPr>
              <a:t>Mt. 5.17-18</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For we must all appear before the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JUDGMENT</a:t>
            </a:r>
            <a:r>
              <a:rPr lang="en-US" sz="2600" dirty="0">
                <a:solidFill>
                  <a:prstClr val="black"/>
                </a:solidFill>
                <a:latin typeface="Abadi" panose="020B0604020104020204" pitchFamily="34" charset="0"/>
                <a:cs typeface="Aharoni" panose="02010803020104030203" pitchFamily="2" charset="-79"/>
              </a:rPr>
              <a:t> seat of Christ, that each one may receive what is due him for the things done while in the body, whether good or bad. </a:t>
            </a:r>
            <a:r>
              <a:rPr lang="en-US" sz="2600" baseline="30000" dirty="0">
                <a:solidFill>
                  <a:prstClr val="black"/>
                </a:solidFill>
                <a:latin typeface="Abadi" panose="020B0604020104020204" pitchFamily="34" charset="0"/>
                <a:cs typeface="Aharoni" panose="02010803020104030203" pitchFamily="2" charset="-79"/>
              </a:rPr>
              <a:t>2 Cor. 5.10</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57776"/>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prstClr val="white"/>
                </a:solidFill>
                <a:effectLst>
                  <a:outerShdw dist="50800" dir="1800000" algn="ctr" rotWithShape="0">
                    <a:prstClr val="black"/>
                  </a:outerShdw>
                </a:effectLst>
                <a:latin typeface="Berlin Sans FB Demi" panose="020E0802020502020306" pitchFamily="34" charset="0"/>
              </a:rPr>
              <a:t>O.T. How LONG NEEDED</a:t>
            </a:r>
            <a:endParaRPr lang="en-US" sz="3600" b="1" dirty="0">
              <a:solidFill>
                <a:schemeClr val="bg1"/>
              </a:solidFill>
              <a:effectLst>
                <a:outerShdw dist="50800" dir="1800000" algn="ctr" rotWithShape="0">
                  <a:schemeClr val="tx1"/>
                </a:outerShdw>
              </a:effectLst>
              <a:latin typeface="Berlin Sans FB Demi" panose="020E0802020502020306" pitchFamily="34" charset="0"/>
            </a:endParaRPr>
          </a:p>
        </p:txBody>
      </p:sp>
    </p:spTree>
    <p:extLst>
      <p:ext uri="{BB962C8B-B14F-4D97-AF65-F5344CB8AC3E}">
        <p14:creationId xmlns:p14="http://schemas.microsoft.com/office/powerpoint/2010/main" val="391213878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69647A-E62F-4CC3-92BA-1ED3A81392CE}"/>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541384" y="744891"/>
            <a:ext cx="6491592" cy="6028049"/>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2 Corinthians 1:20 says, “For no matter how many promises God has made, they are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YES</a:t>
            </a:r>
            <a:r>
              <a:rPr lang="en-US" dirty="0">
                <a:solidFill>
                  <a:prstClr val="black"/>
                </a:solidFill>
                <a:latin typeface="Abadi" panose="020B0604020104020204" pitchFamily="34" charset="0"/>
                <a:cs typeface="Aharoni" panose="02010803020104030203" pitchFamily="2" charset="-79"/>
              </a:rPr>
              <a:t>” in Christ.”</a:t>
            </a:r>
          </a:p>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The O.T.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POINTS</a:t>
            </a:r>
            <a:r>
              <a:rPr lang="en-US" sz="2800" dirty="0">
                <a:solidFill>
                  <a:prstClr val="black"/>
                </a:solidFill>
                <a:latin typeface="Abadi" panose="020B0604020104020204" pitchFamily="34" charset="0"/>
                <a:cs typeface="Aharoni" panose="02010803020104030203" pitchFamily="2" charset="-79"/>
              </a:rPr>
              <a:t> to Christ Jesus</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The O.T.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PROMISES</a:t>
            </a:r>
            <a:r>
              <a:rPr lang="en-US" dirty="0">
                <a:solidFill>
                  <a:prstClr val="black"/>
                </a:solidFill>
                <a:latin typeface="Abadi" panose="020B0604020104020204" pitchFamily="34" charset="0"/>
                <a:cs typeface="Aharoni" panose="02010803020104030203" pitchFamily="2" charset="-79"/>
              </a:rPr>
              <a:t> Christ Jesus</a:t>
            </a:r>
          </a:p>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The O.T.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PROVES</a:t>
            </a:r>
            <a:r>
              <a:rPr lang="en-US" sz="2800" dirty="0">
                <a:solidFill>
                  <a:prstClr val="black"/>
                </a:solidFill>
                <a:latin typeface="Abadi" panose="020B0604020104020204" pitchFamily="34" charset="0"/>
                <a:cs typeface="Aharoni" panose="02010803020104030203" pitchFamily="2" charset="-79"/>
              </a:rPr>
              <a:t> Christ Jesus</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Over </a:t>
            </a:r>
            <a:r>
              <a:rPr lang="en-US" b="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300</a:t>
            </a:r>
            <a:r>
              <a:rPr lang="en-US" dirty="0">
                <a:solidFill>
                  <a:prstClr val="black"/>
                </a:solidFill>
                <a:latin typeface="Abadi" panose="020B0604020104020204" pitchFamily="34" charset="0"/>
                <a:cs typeface="Aharoni" panose="02010803020104030203" pitchFamily="2" charset="-79"/>
              </a:rPr>
              <a:t> O.T.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PROPHECIES</a:t>
            </a:r>
            <a:r>
              <a:rPr lang="en-US" dirty="0">
                <a:solidFill>
                  <a:prstClr val="black"/>
                </a:solidFill>
                <a:latin typeface="Abadi" panose="020B0604020104020204" pitchFamily="34" charset="0"/>
                <a:cs typeface="Aharoni" panose="02010803020104030203" pitchFamily="2" charset="-79"/>
              </a:rPr>
              <a:t> pointing to Christ Jesus.</a:t>
            </a:r>
          </a:p>
          <a:p>
            <a:pPr lvl="0">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Choose any </a:t>
            </a:r>
            <a:r>
              <a:rPr lang="en-US" sz="2800" b="1" u="sng" dirty="0">
                <a:solidFill>
                  <a:srgbClr val="C00000"/>
                </a:solidFill>
                <a:effectLst>
                  <a:outerShdw blurRad="38100" dist="38100" dir="2700000" algn="tl">
                    <a:srgbClr val="000000">
                      <a:alpha val="43137"/>
                    </a:srgbClr>
                  </a:outerShdw>
                </a:effectLst>
                <a:highlight>
                  <a:srgbClr val="FFFF00"/>
                </a:highlight>
                <a:latin typeface="Arial Black" panose="020B0A04020102020204" pitchFamily="34" charset="0"/>
                <a:cs typeface="Aharoni" panose="02010803020104030203" pitchFamily="2" charset="-79"/>
              </a:rPr>
              <a:t>8</a:t>
            </a:r>
            <a:r>
              <a:rPr lang="en-US" sz="2800" dirty="0">
                <a:solidFill>
                  <a:prstClr val="black"/>
                </a:solidFill>
                <a:latin typeface="Abadi" panose="020B0604020104020204" pitchFamily="34" charset="0"/>
                <a:cs typeface="Aharoni" panose="02010803020104030203" pitchFamily="2" charset="-79"/>
              </a:rPr>
              <a:t> and the probability of this happening naturally is 10</a:t>
            </a:r>
            <a:r>
              <a:rPr lang="en-US" sz="2800" baseline="30000" dirty="0">
                <a:solidFill>
                  <a:prstClr val="black"/>
                </a:solidFill>
                <a:latin typeface="Abadi" panose="020B0604020104020204" pitchFamily="34" charset="0"/>
                <a:cs typeface="Aharoni" panose="02010803020104030203" pitchFamily="2" charset="-79"/>
              </a:rPr>
              <a:t>17</a:t>
            </a:r>
            <a:r>
              <a:rPr lang="en-US" sz="2800" dirty="0">
                <a:solidFill>
                  <a:prstClr val="black"/>
                </a:solidFill>
                <a:latin typeface="Abadi" panose="020B0604020104020204" pitchFamily="34" charset="0"/>
                <a:cs typeface="Aharoni" panose="02010803020104030203" pitchFamily="2" charset="-79"/>
              </a:rPr>
              <a:t> power. </a:t>
            </a:r>
          </a:p>
          <a:p>
            <a:pPr lvl="0">
              <a:buFont typeface="Wingdings" panose="05000000000000000000" pitchFamily="2" charset="2"/>
              <a:buChar char="§"/>
            </a:pPr>
            <a:r>
              <a:rPr lang="en-US" sz="2400" dirty="0">
                <a:solidFill>
                  <a:prstClr val="black"/>
                </a:solidFill>
                <a:latin typeface="Abadi" panose="020B0604020104020204" pitchFamily="34" charset="0"/>
                <a:cs typeface="Aharoni" panose="02010803020104030203" pitchFamily="2" charset="-79"/>
              </a:rPr>
              <a:t>10 × 10 × 10 × 10 × 10 × 10 × 10 × 10 × 10 × 10 × 10 × 10 × 10 × 10 × 10 × 10 × 10 = </a:t>
            </a:r>
            <a:r>
              <a:rPr lang="en-US" dirty="0">
                <a:solidFill>
                  <a:prstClr val="black"/>
                </a:solidFill>
                <a:latin typeface="Abadi" panose="020B0604020104020204" pitchFamily="34" charset="0"/>
                <a:cs typeface="Aharoni" panose="02010803020104030203" pitchFamily="2" charset="-79"/>
              </a:rPr>
              <a:t>100,000,000,000,000,000</a:t>
            </a:r>
            <a:endParaRPr lang="en-US" sz="2800" dirty="0">
              <a:solidFill>
                <a:prstClr val="black"/>
              </a:solidFill>
              <a:latin typeface="Abadi" panose="020B0604020104020204" pitchFamily="34" charset="0"/>
              <a:cs typeface="Aharoni" panose="02010803020104030203" pitchFamily="2" charset="-79"/>
            </a:endParaRP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523318" y="57776"/>
            <a:ext cx="6491591"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prstClr val="white"/>
                </a:solidFill>
                <a:effectLst>
                  <a:outerShdw dist="50800" dir="1800000" algn="ctr" rotWithShape="0">
                    <a:prstClr val="black"/>
                  </a:outerShdw>
                </a:effectLst>
                <a:latin typeface="Berlin Sans FB Demi" panose="020E0802020502020306" pitchFamily="34" charset="0"/>
              </a:rPr>
              <a:t>10</a:t>
            </a:r>
            <a:r>
              <a:rPr lang="en-US" sz="3600" b="1" baseline="30000" dirty="0">
                <a:solidFill>
                  <a:prstClr val="white"/>
                </a:solidFill>
                <a:effectLst>
                  <a:outerShdw dist="50800" dir="1800000" algn="ctr" rotWithShape="0">
                    <a:prstClr val="black"/>
                  </a:outerShdw>
                </a:effectLst>
                <a:latin typeface="Berlin Sans FB Demi" panose="020E0802020502020306" pitchFamily="34" charset="0"/>
              </a:rPr>
              <a:t>17</a:t>
            </a:r>
            <a:endParaRPr lang="en-US" sz="3600" b="1" dirty="0">
              <a:solidFill>
                <a:schemeClr val="bg1"/>
              </a:solidFill>
              <a:effectLst>
                <a:outerShdw dist="50800" dir="1800000" algn="ctr" rotWithShape="0">
                  <a:schemeClr val="tx1"/>
                </a:outerShdw>
              </a:effectLst>
              <a:latin typeface="Berlin Sans FB Demi" panose="020E0802020502020306" pitchFamily="34" charset="0"/>
            </a:endParaRPr>
          </a:p>
        </p:txBody>
      </p:sp>
    </p:spTree>
    <p:extLst>
      <p:ext uri="{BB962C8B-B14F-4D97-AF65-F5344CB8AC3E}">
        <p14:creationId xmlns:p14="http://schemas.microsoft.com/office/powerpoint/2010/main" val="8515010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3000"/>
                                        <p:tgtEl>
                                          <p:spTgt spid="3">
                                            <p:txEl>
                                              <p:pRg st="2" end="2"/>
                                            </p:txEl>
                                          </p:spTgt>
                                        </p:tgtEl>
                                      </p:cBhvr>
                                    </p:animEffect>
                                    <p:anim calcmode="lin" valueType="num">
                                      <p:cBhvr>
                                        <p:cTn id="28"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6000"/>
                            </p:stCondLst>
                            <p:childTnLst>
                              <p:par>
                                <p:cTn id="31" presetID="42"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0"/>
                                        <p:tgtEl>
                                          <p:spTgt spid="3">
                                            <p:txEl>
                                              <p:pRg st="3" end="3"/>
                                            </p:txEl>
                                          </p:spTgt>
                                        </p:tgtEl>
                                      </p:cBhvr>
                                    </p:animEffect>
                                    <p:anim calcmode="lin" valueType="num">
                                      <p:cBhvr>
                                        <p:cTn id="34"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9000"/>
                            </p:stCondLst>
                            <p:childTnLst>
                              <p:par>
                                <p:cTn id="37" presetID="42" presetClass="entr" presetSubtype="0" fill="hold" grpId="0"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3000"/>
                                        <p:tgtEl>
                                          <p:spTgt spid="3">
                                            <p:txEl>
                                              <p:pRg st="4" end="4"/>
                                            </p:txEl>
                                          </p:spTgt>
                                        </p:tgtEl>
                                      </p:cBhvr>
                                    </p:animEffect>
                                    <p:anim calcmode="lin" valueType="num">
                                      <p:cBhvr>
                                        <p:cTn id="40"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3000"/>
                                        <p:tgtEl>
                                          <p:spTgt spid="3">
                                            <p:txEl>
                                              <p:pRg st="5" end="5"/>
                                            </p:txEl>
                                          </p:spTgt>
                                        </p:tgtEl>
                                      </p:cBhvr>
                                    </p:animEffect>
                                    <p:anim calcmode="lin" valueType="num">
                                      <p:cBhvr>
                                        <p:cTn id="47"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3000"/>
                                        <p:tgtEl>
                                          <p:spTgt spid="3">
                                            <p:txEl>
                                              <p:pRg st="6" end="6"/>
                                            </p:txEl>
                                          </p:spTgt>
                                        </p:tgtEl>
                                      </p:cBhvr>
                                    </p:animEffect>
                                    <p:anim calcmode="lin" valueType="num">
                                      <p:cBhvr>
                                        <p:cTn id="54"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3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0C3FAF-F683-4F7A-BF02-31ED83851D2F}"/>
              </a:ext>
            </a:extLst>
          </p:cNvPr>
          <p:cNvPicPr>
            <a:picLocks noChangeAspect="1"/>
          </p:cNvPicPr>
          <p:nvPr/>
        </p:nvPicPr>
        <p:blipFill>
          <a:blip r:embed="rId3"/>
          <a:stretch>
            <a:fillRect/>
          </a:stretch>
        </p:blipFill>
        <p:spPr>
          <a:xfrm>
            <a:off x="934278" y="-9785"/>
            <a:ext cx="10308758" cy="6867785"/>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7194884" y="3633537"/>
            <a:ext cx="4628429" cy="3139403"/>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ctr">
            <a:noAutofit/>
          </a:bodyPr>
          <a:lstStyle/>
          <a:p>
            <a:pPr marL="0" lvl="0" indent="0" algn="ctr">
              <a:buNone/>
            </a:pPr>
            <a:r>
              <a:rPr lang="en-US" sz="2800" dirty="0">
                <a:solidFill>
                  <a:prstClr val="black"/>
                </a:solidFill>
                <a:latin typeface="Abadi" panose="020B0604020104020204" pitchFamily="34" charset="0"/>
                <a:cs typeface="Aharoni" panose="02010803020104030203" pitchFamily="2" charset="-79"/>
              </a:rPr>
              <a:t>The Old Testament is God’s gift </a:t>
            </a:r>
            <a:r>
              <a:rPr lang="en-US" sz="2800"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PROCLAIMING</a:t>
            </a:r>
            <a:r>
              <a:rPr lang="en-US" sz="2800" dirty="0">
                <a:solidFill>
                  <a:prstClr val="black"/>
                </a:solidFill>
                <a:latin typeface="Abadi" panose="020B0604020104020204" pitchFamily="34" charset="0"/>
                <a:cs typeface="Aharoni" panose="02010803020104030203" pitchFamily="2" charset="-79"/>
              </a:rPr>
              <a:t> His love and </a:t>
            </a:r>
            <a:r>
              <a:rPr lang="en-US" sz="2800"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PLANS</a:t>
            </a:r>
            <a:r>
              <a:rPr lang="en-US" sz="2800" dirty="0">
                <a:solidFill>
                  <a:prstClr val="black"/>
                </a:solidFill>
                <a:latin typeface="Abadi" panose="020B0604020104020204" pitchFamily="34" charset="0"/>
                <a:cs typeface="Aharoni" panose="02010803020104030203" pitchFamily="2" charset="-79"/>
              </a:rPr>
              <a:t> to make it </a:t>
            </a:r>
            <a:r>
              <a:rPr lang="en-US" sz="2800"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POSSIBLE</a:t>
            </a:r>
            <a:r>
              <a:rPr lang="en-US" sz="2800" dirty="0">
                <a:solidFill>
                  <a:prstClr val="black"/>
                </a:solidFill>
                <a:latin typeface="Abadi" panose="020B0604020104020204" pitchFamily="34" charset="0"/>
                <a:cs typeface="Aharoni" panose="02010803020104030203" pitchFamily="2" charset="-79"/>
              </a:rPr>
              <a:t> for anyone &amp; everyone to know Him through His son, </a:t>
            </a:r>
            <a:br>
              <a:rPr lang="en-US" sz="2800" dirty="0">
                <a:solidFill>
                  <a:prstClr val="black"/>
                </a:solidFill>
                <a:latin typeface="Abadi" panose="020B0604020104020204" pitchFamily="34" charset="0"/>
                <a:cs typeface="Aharoni" panose="02010803020104030203" pitchFamily="2" charset="-79"/>
              </a:rPr>
            </a:br>
            <a:r>
              <a:rPr lang="en-US" sz="2800" dirty="0">
                <a:solidFill>
                  <a:prstClr val="black"/>
                </a:solidFill>
                <a:latin typeface="Abadi" panose="020B0604020104020204" pitchFamily="34" charset="0"/>
                <a:cs typeface="Aharoni" panose="02010803020104030203" pitchFamily="2" charset="-79"/>
              </a:rPr>
              <a:t>Jesus the Christ.</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7194883" y="288758"/>
            <a:ext cx="4628429" cy="1275347"/>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prstClr val="white"/>
                </a:solidFill>
                <a:effectLst>
                  <a:outerShdw dist="50800" dir="1800000" algn="ctr" rotWithShape="0">
                    <a:prstClr val="black"/>
                  </a:outerShdw>
                </a:effectLst>
                <a:latin typeface="Berlin Sans FB Demi" panose="020E0802020502020306" pitchFamily="34" charset="0"/>
              </a:rPr>
              <a:t>The </a:t>
            </a:r>
            <a:r>
              <a:rPr lang="en-US" sz="3600" b="1">
                <a:solidFill>
                  <a:prstClr val="white"/>
                </a:solidFill>
                <a:effectLst>
                  <a:outerShdw dist="50800" dir="1800000" algn="ctr" rotWithShape="0">
                    <a:prstClr val="black"/>
                  </a:outerShdw>
                </a:effectLst>
                <a:latin typeface="Berlin Sans FB Demi" panose="020E0802020502020306" pitchFamily="34" charset="0"/>
              </a:rPr>
              <a:t>Old Testament’s</a:t>
            </a:r>
            <a:br>
              <a:rPr lang="en-US" sz="3600" b="1" dirty="0">
                <a:solidFill>
                  <a:prstClr val="white"/>
                </a:solidFill>
                <a:effectLst>
                  <a:outerShdw dist="50800" dir="1800000" algn="ctr" rotWithShape="0">
                    <a:prstClr val="black"/>
                  </a:outerShdw>
                </a:effectLst>
                <a:latin typeface="Berlin Sans FB Demi" panose="020E0802020502020306" pitchFamily="34" charset="0"/>
              </a:rPr>
            </a:br>
            <a:r>
              <a:rPr lang="en-US" sz="3600" b="1" dirty="0">
                <a:solidFill>
                  <a:prstClr val="white"/>
                </a:solidFill>
                <a:effectLst>
                  <a:outerShdw dist="50800" dir="1800000" algn="ctr" rotWithShape="0">
                    <a:prstClr val="black"/>
                  </a:outerShdw>
                </a:effectLst>
                <a:latin typeface="Berlin Sans FB Demi" panose="020E0802020502020306" pitchFamily="34" charset="0"/>
              </a:rPr>
              <a:t>PURPOSE</a:t>
            </a:r>
            <a:endParaRPr lang="en-US" sz="3600" b="1" baseline="30000" dirty="0">
              <a:solidFill>
                <a:schemeClr val="bg1"/>
              </a:solidFill>
              <a:effectLst>
                <a:outerShdw dist="50800" dir="1800000" algn="ctr" rotWithShape="0">
                  <a:schemeClr val="tx1"/>
                </a:outerShdw>
              </a:effectLst>
              <a:latin typeface="Berlin Sans FB Demi" panose="020E0802020502020306" pitchFamily="34" charset="0"/>
            </a:endParaRPr>
          </a:p>
        </p:txBody>
      </p:sp>
    </p:spTree>
    <p:extLst>
      <p:ext uri="{BB962C8B-B14F-4D97-AF65-F5344CB8AC3E}">
        <p14:creationId xmlns:p14="http://schemas.microsoft.com/office/powerpoint/2010/main" val="3210689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11F57A-DC7F-4586-9B3C-0CCAE408B4EC}"/>
              </a:ext>
            </a:extLst>
          </p:cNvPr>
          <p:cNvPicPr>
            <a:picLocks noChangeAspect="1"/>
          </p:cNvPicPr>
          <p:nvPr/>
        </p:nvPicPr>
        <p:blipFill>
          <a:blip r:embed="rId3"/>
          <a:stretch>
            <a:fillRect/>
          </a:stretch>
        </p:blipFill>
        <p:spPr>
          <a:xfrm>
            <a:off x="-1" y="0"/>
            <a:ext cx="12176207"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682343" y="2390268"/>
            <a:ext cx="6104613" cy="2108307"/>
          </a:xfrm>
        </p:spPr>
        <p:style>
          <a:lnRef idx="2">
            <a:schemeClr val="accent6"/>
          </a:lnRef>
          <a:fillRef idx="1">
            <a:schemeClr val="lt1"/>
          </a:fillRef>
          <a:effectRef idx="0">
            <a:schemeClr val="accent6"/>
          </a:effectRef>
          <a:fontRef idx="minor">
            <a:schemeClr val="dk1"/>
          </a:fontRef>
        </p:style>
        <p:txBody>
          <a:bodyPr anchor="ctr">
            <a:normAutofit/>
          </a:bodyPr>
          <a:lstStyle/>
          <a:p>
            <a:pPr marL="0" indent="0" algn="ctr">
              <a:buNone/>
            </a:pPr>
            <a:r>
              <a:rPr lang="en-US" sz="3200" i="1" dirty="0">
                <a:latin typeface="Abadi" panose="020B0604020104020204" pitchFamily="34" charset="0"/>
                <a:cs typeface="Aharoni" panose="02010803020104030203" pitchFamily="2" charset="-79"/>
              </a:rPr>
              <a:t>I have stored up your word </a:t>
            </a:r>
          </a:p>
          <a:p>
            <a:pPr marL="0" indent="0" algn="ctr">
              <a:buNone/>
            </a:pPr>
            <a:r>
              <a:rPr lang="en-US" sz="3200" i="1" dirty="0">
                <a:latin typeface="Abadi" panose="020B0604020104020204" pitchFamily="34" charset="0"/>
                <a:cs typeface="Aharoni" panose="02010803020104030203" pitchFamily="2" charset="-79"/>
              </a:rPr>
              <a:t>in my heart, </a:t>
            </a:r>
          </a:p>
          <a:p>
            <a:pPr marL="0" indent="0" algn="ctr">
              <a:buNone/>
            </a:pPr>
            <a:r>
              <a:rPr lang="en-US" sz="3200" i="1" dirty="0">
                <a:latin typeface="Abadi" panose="020B0604020104020204" pitchFamily="34" charset="0"/>
                <a:cs typeface="Aharoni" panose="02010803020104030203" pitchFamily="2" charset="-79"/>
              </a:rPr>
              <a:t>that I might not sin against you.</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Prayer</a:t>
            </a:r>
          </a:p>
        </p:txBody>
      </p:sp>
    </p:spTree>
    <p:extLst>
      <p:ext uri="{BB962C8B-B14F-4D97-AF65-F5344CB8AC3E}">
        <p14:creationId xmlns:p14="http://schemas.microsoft.com/office/powerpoint/2010/main" val="36385701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0"/>
                                        <p:tgtEl>
                                          <p:spTgt spid="3">
                                            <p:txEl>
                                              <p:pRg st="1" end="1"/>
                                            </p:txEl>
                                          </p:spTgt>
                                        </p:tgtEl>
                                      </p:cBhvr>
                                    </p:animEffect>
                                    <p:anim calcmode="lin" valueType="num">
                                      <p:cBhvr>
                                        <p:cTn id="20"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3000"/>
                                        <p:tgtEl>
                                          <p:spTgt spid="3">
                                            <p:txEl>
                                              <p:pRg st="2" end="2"/>
                                            </p:txEl>
                                          </p:spTgt>
                                        </p:tgtEl>
                                      </p:cBhvr>
                                    </p:animEffect>
                                    <p:anim calcmode="lin" valueType="num">
                                      <p:cBhvr>
                                        <p:cTn id="2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680FE-E706-4583-B9ED-442058922C40}"/>
              </a:ext>
            </a:extLst>
          </p:cNvPr>
          <p:cNvPicPr>
            <a:picLocks noChangeAspect="1"/>
          </p:cNvPicPr>
          <p:nvPr/>
        </p:nvPicPr>
        <p:blipFill>
          <a:blip r:embed="rId3"/>
          <a:stretch>
            <a:fillRect/>
          </a:stretch>
        </p:blipFill>
        <p:spPr>
          <a:xfrm>
            <a:off x="0" y="0"/>
            <a:ext cx="12191999"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682343" y="1186633"/>
            <a:ext cx="6104613" cy="5214167"/>
          </a:xfrm>
          <a:ln w="57150"/>
        </p:spPr>
        <p:style>
          <a:lnRef idx="2">
            <a:schemeClr val="accent6"/>
          </a:lnRef>
          <a:fillRef idx="1">
            <a:schemeClr val="lt1"/>
          </a:fillRef>
          <a:effectRef idx="0">
            <a:schemeClr val="accent6"/>
          </a:effectRef>
          <a:fontRef idx="minor">
            <a:schemeClr val="dk1"/>
          </a:fontRef>
        </p:style>
        <p:txBody>
          <a:bodyPr anchor="ctr">
            <a:noAutofit/>
          </a:bodyPr>
          <a:lstStyle/>
          <a:p>
            <a:pPr>
              <a:buFont typeface="Wingdings" panose="05000000000000000000" pitchFamily="2" charset="2"/>
              <a:buChar char="§"/>
            </a:pPr>
            <a:r>
              <a:rPr lang="en-US" sz="3200" b="1" i="1" dirty="0">
                <a:latin typeface="Abadi" panose="020B0604020104020204" pitchFamily="34" charset="0"/>
                <a:cs typeface="Aharoni" panose="02010803020104030203" pitchFamily="2" charset="-79"/>
              </a:rPr>
              <a:t>Because of the service by which you have proved yourselves, men will praise God for the obedience that accompanies your confession of the gospel of Christ, </a:t>
            </a:r>
            <a:r>
              <a:rPr lang="en-US" sz="3200" b="1" i="1" u="sng" dirty="0">
                <a:latin typeface="Abadi" panose="020B0604020104020204" pitchFamily="34" charset="0"/>
                <a:cs typeface="Aharoni" panose="02010803020104030203" pitchFamily="2" charset="-79"/>
              </a:rPr>
              <a:t>and for your generosity in </a:t>
            </a:r>
            <a:r>
              <a:rPr lang="en-US" sz="3200" b="1" i="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sharing</a:t>
            </a:r>
            <a:r>
              <a:rPr lang="en-US" sz="3200" b="1" i="1" u="sng" dirty="0">
                <a:latin typeface="Abadi" panose="020B0604020104020204" pitchFamily="34" charset="0"/>
                <a:cs typeface="Aharoni" panose="02010803020104030203" pitchFamily="2" charset="-79"/>
              </a:rPr>
              <a:t> with them and with everyone else. </a:t>
            </a:r>
            <a:r>
              <a:rPr lang="en-US" sz="3200" b="1" i="1" baseline="30000" dirty="0">
                <a:latin typeface="Abadi" panose="020B0604020104020204" pitchFamily="34" charset="0"/>
                <a:cs typeface="Aharoni" panose="02010803020104030203" pitchFamily="2" charset="-79"/>
              </a:rPr>
              <a:t>2 Cor. 9.13</a:t>
            </a:r>
          </a:p>
          <a:p>
            <a:pPr>
              <a:buFont typeface="Wingdings" panose="05000000000000000000" pitchFamily="2" charset="2"/>
              <a:buChar char="§"/>
            </a:pPr>
            <a:r>
              <a:rPr lang="en-US" sz="3200" b="1" i="1" u="sng" dirty="0">
                <a:solidFill>
                  <a:srgbClr val="FFC000"/>
                </a:solidFill>
                <a:effectLst>
                  <a:outerShdw blurRad="38100" dist="50800" dir="2700000" algn="tl">
                    <a:srgbClr val="000000"/>
                  </a:outerShdw>
                </a:effectLst>
                <a:latin typeface="Abadi" panose="020B0604020104020204" pitchFamily="34" charset="0"/>
                <a:cs typeface="Aharoni" panose="02010803020104030203" pitchFamily="2" charset="-79"/>
              </a:rPr>
              <a:t>Sonrisechurch.com </a:t>
            </a:r>
            <a:r>
              <a:rPr lang="en-US" sz="3200" b="1" i="1" dirty="0">
                <a:latin typeface="Abadi" panose="020B0604020104020204" pitchFamily="34" charset="0"/>
                <a:cs typeface="Aharoni" panose="02010803020104030203" pitchFamily="2" charset="-79"/>
              </a:rPr>
              <a:t>and follow the directions on the giving tab.</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chemeClr val="bg1"/>
                </a:solidFill>
                <a:effectLst>
                  <a:outerShdw dist="50800" dir="1800000" algn="ctr" rotWithShape="0">
                    <a:schemeClr val="tx1"/>
                  </a:outerShdw>
                </a:effectLst>
                <a:latin typeface="Berlin Sans FB Demi" panose="020E0802020502020306" pitchFamily="34" charset="0"/>
              </a:rPr>
              <a:t>Sharing</a:t>
            </a:r>
          </a:p>
        </p:txBody>
      </p:sp>
    </p:spTree>
    <p:extLst>
      <p:ext uri="{BB962C8B-B14F-4D97-AF65-F5344CB8AC3E}">
        <p14:creationId xmlns:p14="http://schemas.microsoft.com/office/powerpoint/2010/main" val="2321627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18C6FA-FBEB-4721-9AB0-38A27DDD0EFB}"/>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682343" y="1186633"/>
            <a:ext cx="6104613" cy="5427753"/>
          </a:xfrm>
        </p:spPr>
        <p:style>
          <a:lnRef idx="2">
            <a:schemeClr val="accent6"/>
          </a:lnRef>
          <a:fillRef idx="1">
            <a:schemeClr val="lt1"/>
          </a:fillRef>
          <a:effectRef idx="0">
            <a:schemeClr val="accent6"/>
          </a:effectRef>
          <a:fontRef idx="minor">
            <a:schemeClr val="dk1"/>
          </a:fontRef>
        </p:style>
        <p:txBody>
          <a:bodyPr anchor="ctr">
            <a:normAutofit/>
          </a:bodyPr>
          <a:lstStyle/>
          <a:p>
            <a:pPr>
              <a:buFont typeface="Wingdings" panose="05000000000000000000" pitchFamily="2" charset="2"/>
              <a:buChar char="§"/>
            </a:pPr>
            <a:r>
              <a:rPr lang="en-US" b="1" i="1" dirty="0">
                <a:solidFill>
                  <a:srgbClr val="FF0000"/>
                </a:solidFill>
                <a:latin typeface="Abadi" panose="020B0604020104020204" pitchFamily="34" charset="0"/>
                <a:cs typeface="Aharoni" panose="02010803020104030203" pitchFamily="2" charset="-79"/>
              </a:rPr>
              <a:t>We have started our drive toward 100 Christmas shoeboxes for Samaritan Ministries operation Christmas Child this year.</a:t>
            </a:r>
          </a:p>
          <a:p>
            <a:pPr>
              <a:buFont typeface="Wingdings" panose="05000000000000000000" pitchFamily="2" charset="2"/>
              <a:buChar char="§"/>
            </a:pPr>
            <a:r>
              <a:rPr lang="en-US" b="1" i="1" dirty="0">
                <a:latin typeface="Abadi" panose="020B0604020104020204" pitchFamily="34" charset="0"/>
                <a:cs typeface="Aharoni" panose="02010803020104030203" pitchFamily="2" charset="-79"/>
              </a:rPr>
              <a:t>Have you told a friend or family member about Sonrise in person or online and how they can be part of our Sunday services from anywhere?</a:t>
            </a:r>
          </a:p>
          <a:p>
            <a:pPr>
              <a:buFont typeface="Wingdings" panose="05000000000000000000" pitchFamily="2" charset="2"/>
              <a:buChar char="§"/>
            </a:pPr>
            <a:r>
              <a:rPr lang="en-US" b="1" i="1" dirty="0">
                <a:solidFill>
                  <a:schemeClr val="accent6">
                    <a:lumMod val="50000"/>
                  </a:schemeClr>
                </a:solidFill>
                <a:latin typeface="Abadi" panose="020B0604020104020204" pitchFamily="34" charset="0"/>
                <a:cs typeface="Aharoni" panose="02010803020104030203" pitchFamily="2" charset="-79"/>
              </a:rPr>
              <a:t>We encourage you to support Sonrise church and our ministry by going to sonrisechurch.com. </a:t>
            </a:r>
          </a:p>
          <a:p>
            <a:pPr>
              <a:buFont typeface="Wingdings" panose="05000000000000000000" pitchFamily="2" charset="2"/>
              <a:buChar char="§"/>
            </a:pPr>
            <a:r>
              <a:rPr lang="en-US" b="1" i="1" dirty="0">
                <a:latin typeface="Abadi" panose="020B0604020104020204" pitchFamily="34" charset="0"/>
                <a:cs typeface="Aharoni" panose="02010803020104030203" pitchFamily="2" charset="-79"/>
              </a:rPr>
              <a:t>GOD BLESS…</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chemeClr val="accent6">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4000" b="1" dirty="0">
                <a:solidFill>
                  <a:srgbClr val="FF0000"/>
                </a:solidFill>
                <a:effectLst>
                  <a:glow rad="139700">
                    <a:schemeClr val="accent4">
                      <a:satMod val="175000"/>
                      <a:alpha val="40000"/>
                    </a:schemeClr>
                  </a:glow>
                  <a:outerShdw dist="50800" dir="1800000" algn="ctr" rotWithShape="0">
                    <a:schemeClr val="tx1"/>
                  </a:outerShdw>
                </a:effectLst>
                <a:latin typeface="Berlin Sans FB Demi" panose="020E0802020502020306" pitchFamily="34" charset="0"/>
              </a:rPr>
              <a:t>Announcements</a:t>
            </a:r>
          </a:p>
        </p:txBody>
      </p:sp>
    </p:spTree>
    <p:extLst>
      <p:ext uri="{BB962C8B-B14F-4D97-AF65-F5344CB8AC3E}">
        <p14:creationId xmlns:p14="http://schemas.microsoft.com/office/powerpoint/2010/main" val="30233179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0"/>
                                        <p:tgtEl>
                                          <p:spTgt spid="3">
                                            <p:txEl>
                                              <p:pRg st="0" end="0"/>
                                            </p:txEl>
                                          </p:spTgt>
                                        </p:tgtEl>
                                      </p:cBhvr>
                                    </p:animEffect>
                                    <p:anim calcmode="lin" valueType="num">
                                      <p:cBhvr>
                                        <p:cTn id="15"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0"/>
                                        <p:tgtEl>
                                          <p:spTgt spid="3">
                                            <p:txEl>
                                              <p:pRg st="1" end="1"/>
                                            </p:txEl>
                                          </p:spTgt>
                                        </p:tgtEl>
                                      </p:cBhvr>
                                    </p:animEffect>
                                    <p:anim calcmode="lin" valueType="num">
                                      <p:cBhvr>
                                        <p:cTn id="22"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42"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0"/>
                                        <p:tgtEl>
                                          <p:spTgt spid="3">
                                            <p:txEl>
                                              <p:pRg st="2" end="2"/>
                                            </p:txEl>
                                          </p:spTgt>
                                        </p:tgtEl>
                                      </p:cBhvr>
                                    </p:animEffect>
                                    <p:anim calcmode="lin" valueType="num">
                                      <p:cBhvr>
                                        <p:cTn id="28"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0"/>
                            </p:stCondLst>
                            <p:childTnLst>
                              <p:par>
                                <p:cTn id="31" presetID="42"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0"/>
                                        <p:tgtEl>
                                          <p:spTgt spid="3">
                                            <p:txEl>
                                              <p:pRg st="3" end="3"/>
                                            </p:txEl>
                                          </p:spTgt>
                                        </p:tgtEl>
                                      </p:cBhvr>
                                    </p:animEffect>
                                    <p:anim calcmode="lin" valueType="num">
                                      <p:cBhvr>
                                        <p:cTn id="34"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BEB38-279E-46A2-8E91-34CBF41418E1}"/>
              </a:ext>
            </a:extLst>
          </p:cNvPr>
          <p:cNvPicPr>
            <a:picLocks noChangeAspect="1"/>
          </p:cNvPicPr>
          <p:nvPr/>
        </p:nvPicPr>
        <p:blipFill>
          <a:blip r:embed="rId3"/>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ctr">
            <a:normAutofit/>
          </a:bodyPr>
          <a:lstStyle/>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Made up of </a:t>
            </a:r>
            <a:r>
              <a:rPr lang="en-US" sz="3200" b="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39</a:t>
            </a:r>
            <a:r>
              <a:rPr lang="en-US" sz="3200" dirty="0">
                <a:solidFill>
                  <a:prstClr val="black"/>
                </a:solidFill>
                <a:latin typeface="Abadi" panose="020B0604020104020204" pitchFamily="34" charset="0"/>
                <a:cs typeface="Aharoni" panose="02010803020104030203" pitchFamily="2" charset="-79"/>
              </a:rPr>
              <a:t> Books = 17 historical, 5 poetical, 17 prophetic.</a:t>
            </a:r>
          </a:p>
          <a:p>
            <a:pPr marL="514350" lvl="0" indent="-514350">
              <a:buFont typeface="+mj-lt"/>
              <a:buAutoNum type="arabicPeriod"/>
            </a:pPr>
            <a:r>
              <a:rPr lang="en-US" sz="3200" b="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929</a:t>
            </a:r>
            <a:r>
              <a:rPr lang="en-US" sz="3200" dirty="0">
                <a:solidFill>
                  <a:prstClr val="black"/>
                </a:solidFill>
                <a:latin typeface="Abadi" panose="020B0604020104020204" pitchFamily="34" charset="0"/>
                <a:cs typeface="Aharoni" panose="02010803020104030203" pitchFamily="2" charset="-79"/>
              </a:rPr>
              <a:t> chapters which took about 1500 years to write.</a:t>
            </a:r>
          </a:p>
          <a:p>
            <a:pPr marL="514350" lvl="0" indent="-514350">
              <a:buFont typeface="+mj-lt"/>
              <a:buAutoNum type="arabicPeriod"/>
            </a:pP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All</a:t>
            </a:r>
            <a:r>
              <a:rPr lang="en-US" sz="3200" dirty="0">
                <a:solidFill>
                  <a:prstClr val="black"/>
                </a:solidFill>
                <a:latin typeface="Abadi" panose="020B0604020104020204" pitchFamily="34" charset="0"/>
                <a:cs typeface="Aharoni" panose="02010803020104030203" pitchFamily="2" charset="-79"/>
              </a:rPr>
              <a:t> the books of the Old Testament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EXCEPT</a:t>
            </a:r>
            <a:r>
              <a:rPr lang="en-US" sz="3200" dirty="0">
                <a:solidFill>
                  <a:prstClr val="black"/>
                </a:solidFill>
                <a:latin typeface="Abadi" panose="020B0604020104020204" pitchFamily="34" charset="0"/>
                <a:cs typeface="Aharoni" panose="02010803020104030203" pitchFamily="2" charset="-79"/>
              </a:rPr>
              <a:t> Esther, Ecclesiastes and the Song of Solomon are quoted in the New Testament, and there are about </a:t>
            </a:r>
            <a:r>
              <a:rPr lang="en-US" sz="3200" b="1" u="sng" dirty="0">
                <a:solidFill>
                  <a:srgbClr val="C00000"/>
                </a:solidFill>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300</a:t>
            </a:r>
            <a:r>
              <a:rPr lang="en-US" sz="3200" dirty="0">
                <a:solidFill>
                  <a:prstClr val="black"/>
                </a:solidFill>
                <a:latin typeface="Abadi" panose="020B0604020104020204" pitchFamily="34" charset="0"/>
                <a:cs typeface="Aharoni" panose="02010803020104030203" pitchFamily="2" charset="-79"/>
              </a:rPr>
              <a:t> quotations in all.</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Old Testament Facts</a:t>
            </a:r>
          </a:p>
        </p:txBody>
      </p:sp>
    </p:spTree>
    <p:extLst>
      <p:ext uri="{BB962C8B-B14F-4D97-AF65-F5344CB8AC3E}">
        <p14:creationId xmlns:p14="http://schemas.microsoft.com/office/powerpoint/2010/main" val="5682310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3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3000"/>
                                        <p:tgtEl>
                                          <p:spTgt spid="3">
                                            <p:txEl>
                                              <p:pRg st="0" end="0"/>
                                            </p:txEl>
                                          </p:spTgt>
                                        </p:tgtEl>
                                      </p:cBhvr>
                                    </p:animEffect>
                                    <p:anim calcmode="lin" valueType="num">
                                      <p:cBhvr>
                                        <p:cTn id="1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3000"/>
                                        <p:tgtEl>
                                          <p:spTgt spid="3">
                                            <p:txEl>
                                              <p:pRg st="1" end="1"/>
                                            </p:txEl>
                                          </p:spTgt>
                                        </p:tgtEl>
                                      </p:cBhvr>
                                    </p:animEffect>
                                    <p:anim calcmode="lin" valueType="num">
                                      <p:cBhvr>
                                        <p:cTn id="25"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3000"/>
                                        <p:tgtEl>
                                          <p:spTgt spid="3">
                                            <p:txEl>
                                              <p:pRg st="2" end="2"/>
                                            </p:txEl>
                                          </p:spTgt>
                                        </p:tgtEl>
                                      </p:cBhvr>
                                    </p:animEffect>
                                    <p:anim calcmode="lin" valueType="num">
                                      <p:cBhvr>
                                        <p:cTn id="32"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BEB38-279E-46A2-8E91-34CBF41418E1}"/>
              </a:ext>
            </a:extLst>
          </p:cNvPr>
          <p:cNvPicPr>
            <a:picLocks noChangeAspect="1"/>
          </p:cNvPicPr>
          <p:nvPr/>
        </p:nvPicPr>
        <p:blipFill>
          <a:blip r:embed="rId3"/>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4674942"/>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ctr">
            <a:normAutofit/>
          </a:bodyPr>
          <a:lstStyle/>
          <a:p>
            <a:pPr marL="514350" lvl="0" indent="-514350">
              <a:buAutoNum type="arabicPeriod" startAt="4"/>
            </a:pPr>
            <a:r>
              <a:rPr lang="en-US" sz="3200" dirty="0">
                <a:solidFill>
                  <a:prstClr val="black"/>
                </a:solidFill>
                <a:latin typeface="Abadi" panose="020B0604020104020204" pitchFamily="34" charset="0"/>
                <a:cs typeface="Aharoni" panose="02010803020104030203" pitchFamily="2" charset="-79"/>
              </a:rPr>
              <a:t>The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LONGEST</a:t>
            </a:r>
            <a:r>
              <a:rPr lang="en-US" sz="3200" dirty="0">
                <a:solidFill>
                  <a:prstClr val="black"/>
                </a:solidFill>
                <a:latin typeface="Abadi" panose="020B0604020104020204" pitchFamily="34" charset="0"/>
                <a:cs typeface="Aharoni" panose="02010803020104030203" pitchFamily="2" charset="-79"/>
              </a:rPr>
              <a:t> book in the Bible is the book of Psalms with 150 chapters. The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SHORTEST</a:t>
            </a:r>
            <a:r>
              <a:rPr lang="en-US" sz="3200" dirty="0">
                <a:solidFill>
                  <a:prstClr val="black"/>
                </a:solidFill>
                <a:latin typeface="Abadi" panose="020B0604020104020204" pitchFamily="34" charset="0"/>
                <a:cs typeface="Aharoni" panose="02010803020104030203" pitchFamily="2" charset="-79"/>
              </a:rPr>
              <a:t> book in the O.T. is Obadiah with just 21 verses</a:t>
            </a:r>
          </a:p>
          <a:p>
            <a:pPr marL="514350" lvl="0" indent="-514350">
              <a:buAutoNum type="arabicPeriod" startAt="4"/>
            </a:pPr>
            <a:r>
              <a:rPr lang="en-US" sz="3200" dirty="0">
                <a:solidFill>
                  <a:prstClr val="black"/>
                </a:solidFill>
                <a:latin typeface="Abadi" panose="020B0604020104020204" pitchFamily="34" charset="0"/>
                <a:cs typeface="Aharoni" panose="02010803020104030203" pitchFamily="2" charset="-79"/>
              </a:rPr>
              <a:t>The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PHRASES</a:t>
            </a:r>
            <a:r>
              <a:rPr lang="en-US" sz="3200" dirty="0">
                <a:solidFill>
                  <a:prstClr val="black"/>
                </a:solidFill>
                <a:latin typeface="Abadi" panose="020B0604020104020204" pitchFamily="34" charset="0"/>
                <a:cs typeface="Aharoni" panose="02010803020104030203" pitchFamily="2" charset="-79"/>
              </a:rPr>
              <a:t> Apple of my Eye, Wolf in Sheep’s Clothing, The Skin of Your Teeth, and A Drop in the Bucket all originated in the Bible.</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The Old Testament Facts</a:t>
            </a:r>
          </a:p>
        </p:txBody>
      </p:sp>
    </p:spTree>
    <p:extLst>
      <p:ext uri="{BB962C8B-B14F-4D97-AF65-F5344CB8AC3E}">
        <p14:creationId xmlns:p14="http://schemas.microsoft.com/office/powerpoint/2010/main" val="37899371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8000"/>
                            </p:stCondLst>
                            <p:childTnLst>
                              <p:par>
                                <p:cTn id="18" presetID="42"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3000"/>
                                        <p:tgtEl>
                                          <p:spTgt spid="3">
                                            <p:txEl>
                                              <p:pRg st="1" end="1"/>
                                            </p:txEl>
                                          </p:spTgt>
                                        </p:tgtEl>
                                      </p:cBhvr>
                                    </p:animEffect>
                                    <p:anim calcmode="lin" valueType="num">
                                      <p:cBhvr>
                                        <p:cTn id="2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BEB38-279E-46A2-8E91-34CBF41418E1}"/>
              </a:ext>
            </a:extLst>
          </p:cNvPr>
          <p:cNvPicPr>
            <a:picLocks noChangeAspect="1"/>
          </p:cNvPicPr>
          <p:nvPr/>
        </p:nvPicPr>
        <p:blipFill>
          <a:blip r:embed="rId3"/>
          <a:stretch>
            <a:fillRect/>
          </a:stretch>
        </p:blipFill>
        <p:spPr>
          <a:xfrm flipH="1">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4321756"/>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ctr">
            <a:normAutofit/>
          </a:bodyPr>
          <a:lstStyle/>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Is a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DICTIONARY</a:t>
            </a:r>
            <a:r>
              <a:rPr lang="en-US" sz="3200" dirty="0">
                <a:solidFill>
                  <a:prstClr val="black"/>
                </a:solidFill>
                <a:latin typeface="Abadi" panose="020B0604020104020204" pitchFamily="34" charset="0"/>
                <a:cs typeface="Aharoni" panose="02010803020104030203" pitchFamily="2" charset="-79"/>
              </a:rPr>
              <a:t> (PROPITIATION)</a:t>
            </a:r>
          </a:p>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Is an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ENCYCLOPEDIA</a:t>
            </a:r>
          </a:p>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Is a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HISTORICAL</a:t>
            </a:r>
            <a:r>
              <a:rPr lang="en-US" sz="3200" dirty="0">
                <a:solidFill>
                  <a:prstClr val="black"/>
                </a:solidFill>
                <a:latin typeface="Abadi" panose="020B0604020104020204" pitchFamily="34" charset="0"/>
                <a:cs typeface="Aharoni" panose="02010803020104030203" pitchFamily="2" charset="-79"/>
              </a:rPr>
              <a:t> record</a:t>
            </a:r>
          </a:p>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Is a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SHADOW</a:t>
            </a:r>
            <a:r>
              <a:rPr lang="en-US" sz="3200" dirty="0">
                <a:solidFill>
                  <a:prstClr val="black"/>
                </a:solidFill>
                <a:latin typeface="Abadi" panose="020B0604020104020204" pitchFamily="34" charset="0"/>
                <a:cs typeface="Aharoni" panose="02010803020104030203" pitchFamily="2" charset="-79"/>
              </a:rPr>
              <a:t> of N.T.  Heb. 10.1</a:t>
            </a:r>
          </a:p>
          <a:p>
            <a:pPr marL="514350" lvl="0" indent="-514350">
              <a:buFont typeface="+mj-lt"/>
              <a:buAutoNum type="arabicPeriod"/>
            </a:pPr>
            <a:r>
              <a:rPr lang="en-US" sz="3200" dirty="0">
                <a:solidFill>
                  <a:prstClr val="black"/>
                </a:solidFill>
                <a:latin typeface="Abadi" panose="020B0604020104020204" pitchFamily="34" charset="0"/>
                <a:cs typeface="Aharoni" panose="02010803020104030203" pitchFamily="2" charset="-79"/>
              </a:rPr>
              <a:t>Is a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TYPE</a:t>
            </a:r>
            <a:r>
              <a:rPr lang="en-US" sz="3200" dirty="0">
                <a:solidFill>
                  <a:prstClr val="black"/>
                </a:solidFill>
                <a:latin typeface="Abadi" panose="020B0604020104020204" pitchFamily="34" charset="0"/>
                <a:cs typeface="Aharoni" panose="02010803020104030203" pitchFamily="2" charset="-79"/>
              </a:rPr>
              <a:t> to learn from 1 Cor. 10.6</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The Old Testament</a:t>
            </a:r>
          </a:p>
        </p:txBody>
      </p:sp>
    </p:spTree>
    <p:extLst>
      <p:ext uri="{BB962C8B-B14F-4D97-AF65-F5344CB8AC3E}">
        <p14:creationId xmlns:p14="http://schemas.microsoft.com/office/powerpoint/2010/main" val="1827676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3000"/>
                                        <p:tgtEl>
                                          <p:spTgt spid="3">
                                            <p:txEl>
                                              <p:pRg st="4" end="4"/>
                                            </p:txEl>
                                          </p:spTgt>
                                        </p:tgtEl>
                                      </p:cBhvr>
                                    </p:animEffect>
                                    <p:anim calcmode="lin" valueType="num">
                                      <p:cBhvr>
                                        <p:cTn id="4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0E7ECC-A3FF-40D4-832D-C7FA953E4D96}"/>
              </a:ext>
            </a:extLst>
          </p:cNvPr>
          <p:cNvPicPr>
            <a:picLocks noChangeAspect="1"/>
          </p:cNvPicPr>
          <p:nvPr/>
        </p:nvPicPr>
        <p:blipFill rotWithShape="1">
          <a:blip r:embed="rId3"/>
          <a:srcRect l="11008"/>
          <a:stretch/>
        </p:blipFill>
        <p:spPr>
          <a:xfrm>
            <a:off x="0" y="0"/>
            <a:ext cx="12206176"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733960"/>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ctr">
            <a:normAutofit/>
          </a:bodyPr>
          <a:lstStyle/>
          <a:p>
            <a:pPr lvl="0">
              <a:buFont typeface="Wingdings" panose="05000000000000000000" pitchFamily="2" charset="2"/>
              <a:buChar char="§"/>
            </a:pPr>
            <a:r>
              <a:rPr lang="en-US" sz="3200" i="1" dirty="0">
                <a:solidFill>
                  <a:prstClr val="black"/>
                </a:solidFill>
                <a:latin typeface="Abadi" panose="020B0604020104020204" pitchFamily="34" charset="0"/>
                <a:cs typeface="Aharoni" panose="02010803020104030203" pitchFamily="2" charset="-79"/>
              </a:rPr>
              <a:t>Then </a:t>
            </a:r>
            <a:r>
              <a:rPr lang="en-US" sz="32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MELCHIZEDEK</a:t>
            </a:r>
            <a:r>
              <a:rPr lang="en-US" sz="3200" i="1" dirty="0">
                <a:solidFill>
                  <a:prstClr val="black"/>
                </a:solidFill>
                <a:latin typeface="Abadi" panose="020B0604020104020204" pitchFamily="34" charset="0"/>
                <a:cs typeface="Aharoni" panose="02010803020104030203" pitchFamily="2" charset="-79"/>
              </a:rPr>
              <a:t> </a:t>
            </a:r>
            <a:r>
              <a:rPr lang="en-US" sz="32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KING</a:t>
            </a:r>
            <a:r>
              <a:rPr lang="en-US" sz="3200" i="1" dirty="0">
                <a:solidFill>
                  <a:prstClr val="black"/>
                </a:solidFill>
                <a:latin typeface="Abadi" panose="020B0604020104020204" pitchFamily="34" charset="0"/>
                <a:cs typeface="Aharoni" panose="02010803020104030203" pitchFamily="2" charset="-79"/>
              </a:rPr>
              <a:t> of </a:t>
            </a:r>
            <a:r>
              <a:rPr lang="en-US" sz="32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SALEM</a:t>
            </a:r>
            <a:r>
              <a:rPr lang="en-US" sz="3200" i="1" dirty="0">
                <a:solidFill>
                  <a:prstClr val="black"/>
                </a:solidFill>
                <a:latin typeface="Abadi" panose="020B0604020104020204" pitchFamily="34" charset="0"/>
                <a:cs typeface="Aharoni" panose="02010803020104030203" pitchFamily="2" charset="-79"/>
              </a:rPr>
              <a:t> brought out </a:t>
            </a:r>
            <a:r>
              <a:rPr lang="en-US" sz="32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BREAD</a:t>
            </a:r>
            <a:r>
              <a:rPr lang="en-US" sz="3200" i="1" dirty="0">
                <a:solidFill>
                  <a:prstClr val="black"/>
                </a:solidFill>
                <a:latin typeface="Abadi" panose="020B0604020104020204" pitchFamily="34" charset="0"/>
                <a:cs typeface="Aharoni" panose="02010803020104030203" pitchFamily="2" charset="-79"/>
              </a:rPr>
              <a:t> and </a:t>
            </a:r>
            <a:r>
              <a:rPr lang="en-US" sz="32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WINE</a:t>
            </a:r>
            <a:r>
              <a:rPr lang="en-US" sz="3200" i="1" dirty="0">
                <a:solidFill>
                  <a:prstClr val="black"/>
                </a:solidFill>
                <a:latin typeface="Abadi" panose="020B0604020104020204" pitchFamily="34" charset="0"/>
                <a:cs typeface="Aharoni" panose="02010803020104030203" pitchFamily="2" charset="-79"/>
              </a:rPr>
              <a:t>. He was priest of God Most High,   </a:t>
            </a:r>
            <a:r>
              <a:rPr lang="en-US" sz="3200" i="1" baseline="30000" dirty="0">
                <a:solidFill>
                  <a:prstClr val="black"/>
                </a:solidFill>
                <a:latin typeface="Abadi" panose="020B0604020104020204" pitchFamily="34" charset="0"/>
                <a:cs typeface="Aharoni" panose="02010803020104030203" pitchFamily="2" charset="-79"/>
              </a:rPr>
              <a:t>Genesis 14.18</a:t>
            </a:r>
          </a:p>
          <a:p>
            <a:pPr lvl="0">
              <a:buFont typeface="Wingdings" panose="05000000000000000000" pitchFamily="2" charset="2"/>
              <a:buChar char="§"/>
            </a:pPr>
            <a:r>
              <a:rPr lang="en-US" sz="3200" dirty="0">
                <a:solidFill>
                  <a:prstClr val="black"/>
                </a:solidFill>
                <a:latin typeface="Abadi" panose="020B0604020104020204" pitchFamily="34" charset="0"/>
                <a:cs typeface="Aharoni" panose="02010803020104030203" pitchFamily="2" charset="-79"/>
              </a:rPr>
              <a:t>A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PRIEST</a:t>
            </a:r>
            <a:r>
              <a:rPr lang="en-US" sz="3200" dirty="0">
                <a:solidFill>
                  <a:prstClr val="black"/>
                </a:solidFill>
                <a:latin typeface="Abadi" panose="020B0604020104020204" pitchFamily="34" charset="0"/>
                <a:cs typeface="Aharoni" panose="02010803020104030203" pitchFamily="2" charset="-79"/>
              </a:rPr>
              <a:t> after the order of Melchizedek </a:t>
            </a:r>
            <a:r>
              <a:rPr lang="en-US" sz="3200" baseline="30000" dirty="0">
                <a:solidFill>
                  <a:prstClr val="black"/>
                </a:solidFill>
                <a:latin typeface="Abadi" panose="020B0604020104020204" pitchFamily="34" charset="0"/>
                <a:cs typeface="Aharoni" panose="02010803020104030203" pitchFamily="2" charset="-79"/>
              </a:rPr>
              <a:t>Hebrews 6.20</a:t>
            </a:r>
          </a:p>
          <a:p>
            <a:pPr lvl="0">
              <a:buFont typeface="Wingdings" panose="05000000000000000000" pitchFamily="2" charset="2"/>
              <a:buChar char="§"/>
            </a:pP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KING</a:t>
            </a:r>
            <a:r>
              <a:rPr lang="en-US" sz="3200" dirty="0">
                <a:solidFill>
                  <a:prstClr val="black"/>
                </a:solidFill>
                <a:latin typeface="Abadi" panose="020B0604020104020204" pitchFamily="34" charset="0"/>
                <a:cs typeface="Aharoni" panose="02010803020104030203" pitchFamily="2" charset="-79"/>
              </a:rPr>
              <a:t> of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PEACE</a:t>
            </a:r>
            <a:r>
              <a:rPr lang="en-US" sz="3200" dirty="0">
                <a:solidFill>
                  <a:prstClr val="black"/>
                </a:solidFill>
                <a:latin typeface="Abadi" panose="020B0604020104020204" pitchFamily="34" charset="0"/>
                <a:cs typeface="Aharoni" panose="02010803020104030203" pitchFamily="2" charset="-79"/>
              </a:rPr>
              <a:t> and Righteousness </a:t>
            </a:r>
            <a:r>
              <a:rPr lang="en-US" sz="3200" baseline="30000" dirty="0">
                <a:solidFill>
                  <a:prstClr val="black"/>
                </a:solidFill>
                <a:latin typeface="Abadi" panose="020B0604020104020204" pitchFamily="34" charset="0"/>
                <a:cs typeface="Aharoni" panose="02010803020104030203" pitchFamily="2" charset="-79"/>
              </a:rPr>
              <a:t>Hebrews 7.2</a:t>
            </a:r>
          </a:p>
          <a:p>
            <a:pPr lvl="0">
              <a:buFont typeface="Wingdings" panose="05000000000000000000" pitchFamily="2" charset="2"/>
              <a:buChar char="§"/>
            </a:pPr>
            <a:r>
              <a:rPr lang="en-US" sz="3200" dirty="0">
                <a:solidFill>
                  <a:prstClr val="black"/>
                </a:solidFill>
                <a:latin typeface="Abadi" panose="020B0604020104020204" pitchFamily="34" charset="0"/>
                <a:cs typeface="Aharoni" panose="02010803020104030203" pitchFamily="2" charset="-79"/>
              </a:rPr>
              <a:t>The Last Supper </a:t>
            </a:r>
            <a:r>
              <a:rPr lang="en-US" sz="32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FORESHADOWED</a:t>
            </a:r>
            <a:r>
              <a:rPr lang="en-US" sz="3200" dirty="0">
                <a:solidFill>
                  <a:prstClr val="black"/>
                </a:solidFill>
                <a:latin typeface="Abadi" panose="020B0604020104020204" pitchFamily="34" charset="0"/>
                <a:cs typeface="Aharoni" panose="02010803020104030203" pitchFamily="2" charset="-79"/>
              </a:rPr>
              <a:t> </a:t>
            </a:r>
            <a:r>
              <a:rPr lang="en-US" sz="3200" baseline="30000" dirty="0">
                <a:solidFill>
                  <a:prstClr val="black"/>
                </a:solidFill>
                <a:latin typeface="Abadi" panose="020B0604020104020204" pitchFamily="34" charset="0"/>
                <a:cs typeface="Aharoni" panose="02010803020104030203" pitchFamily="2" charset="-79"/>
              </a:rPr>
              <a:t>MT 26.26-29</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Melchizedek</a:t>
            </a:r>
          </a:p>
        </p:txBody>
      </p:sp>
    </p:spTree>
    <p:extLst>
      <p:ext uri="{BB962C8B-B14F-4D97-AF65-F5344CB8AC3E}">
        <p14:creationId xmlns:p14="http://schemas.microsoft.com/office/powerpoint/2010/main" val="26686725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1C7592-373D-4D21-8351-2F3407C4A704}"/>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930728"/>
            <a:ext cx="6104613" cy="5262254"/>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i="1" dirty="0">
                <a:solidFill>
                  <a:prstClr val="black"/>
                </a:solidFill>
                <a:latin typeface="Abadi" panose="020B0604020104020204" pitchFamily="34" charset="0"/>
                <a:cs typeface="Aharoni" panose="02010803020104030203" pitchFamily="2" charset="-79"/>
              </a:rPr>
              <a:t>The animals you choose must be year-old males </a:t>
            </a:r>
            <a:r>
              <a:rPr lang="en-US"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WITHOUT DEFECT</a:t>
            </a:r>
            <a:r>
              <a:rPr lang="en-US" i="1" dirty="0">
                <a:solidFill>
                  <a:prstClr val="black"/>
                </a:solidFill>
                <a:latin typeface="Abadi" panose="020B0604020104020204" pitchFamily="34" charset="0"/>
                <a:cs typeface="Aharoni" panose="02010803020104030203" pitchFamily="2" charset="-79"/>
              </a:rPr>
              <a:t>, and you may take them from the sheep or the goats. Exodus 12.5 </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Heb 9.14 offered himself without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BLEMISH</a:t>
            </a:r>
            <a:r>
              <a:rPr lang="en-US" dirty="0">
                <a:solidFill>
                  <a:prstClr val="black"/>
                </a:solidFill>
                <a:latin typeface="Abadi" panose="020B0604020104020204" pitchFamily="34" charset="0"/>
                <a:cs typeface="Aharoni" panose="02010803020104030203" pitchFamily="2" charset="-79"/>
              </a:rPr>
              <a:t> to God, </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1 Peter 1.19 with the precious blood of Christ, a lamb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WITHOUT BLEMISH</a:t>
            </a:r>
            <a:r>
              <a:rPr lang="en-US" dirty="0">
                <a:solidFill>
                  <a:prstClr val="black"/>
                </a:solidFill>
                <a:latin typeface="Abadi" panose="020B0604020104020204" pitchFamily="34" charset="0"/>
                <a:cs typeface="Aharoni" panose="02010803020104030203" pitchFamily="2" charset="-79"/>
              </a:rPr>
              <a:t> or defect. </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Hebrews 4.15 (Jesus was) tempted in every way, just as we are—yet was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WITHOUT SIN</a:t>
            </a:r>
            <a:r>
              <a:rPr lang="en-US" dirty="0">
                <a:solidFill>
                  <a:prstClr val="black"/>
                </a:solidFill>
                <a:latin typeface="Abadi" panose="020B0604020104020204" pitchFamily="34" charset="0"/>
                <a:cs typeface="Aharoni" panose="02010803020104030203" pitchFamily="2" charset="-79"/>
              </a:rPr>
              <a:t>. </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243613"/>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A Lamb Without Blemish</a:t>
            </a:r>
          </a:p>
        </p:txBody>
      </p:sp>
    </p:spTree>
    <p:extLst>
      <p:ext uri="{BB962C8B-B14F-4D97-AF65-F5344CB8AC3E}">
        <p14:creationId xmlns:p14="http://schemas.microsoft.com/office/powerpoint/2010/main" val="457006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3BC8C-4878-490F-B121-EF3EECB8AD3A}"/>
              </a:ext>
            </a:extLst>
          </p:cNvPr>
          <p:cNvPicPr>
            <a:picLocks noChangeAspect="1"/>
          </p:cNvPicPr>
          <p:nvPr/>
        </p:nvPicPr>
        <p:blipFill>
          <a:blip r:embed="rId3"/>
          <a:stretch>
            <a:fillRect/>
          </a:stretch>
        </p:blipFill>
        <p:spPr>
          <a:xfrm flipH="1">
            <a:off x="0" y="-37214"/>
            <a:ext cx="12192000" cy="6895214"/>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845668"/>
            <a:ext cx="6104613" cy="5927272"/>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sz="2600" i="1" dirty="0">
                <a:solidFill>
                  <a:prstClr val="black"/>
                </a:solidFill>
                <a:latin typeface="Abadi" panose="020B0604020104020204" pitchFamily="34" charset="0"/>
                <a:cs typeface="Aharoni" panose="02010803020104030203" pitchFamily="2" charset="-79"/>
              </a:rPr>
              <a:t>Christ, our </a:t>
            </a:r>
            <a:r>
              <a:rPr lang="en-US" sz="2600"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PASSOVER</a:t>
            </a:r>
            <a:r>
              <a:rPr lang="en-US" sz="2600" i="1" dirty="0">
                <a:solidFill>
                  <a:prstClr val="black"/>
                </a:solidFill>
                <a:latin typeface="Abadi" panose="020B0604020104020204" pitchFamily="34" charset="0"/>
                <a:cs typeface="Aharoni" panose="02010803020104030203" pitchFamily="2" charset="-79"/>
              </a:rPr>
              <a:t> lamb, has been sacrificed. 1 Cor 5.7 </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EXODUS 12.21-27</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The animal (lamb) was selected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WITHOUT BLEMISH</a:t>
            </a:r>
            <a:r>
              <a:rPr lang="en-US" sz="2600" dirty="0">
                <a:solidFill>
                  <a:prstClr val="black"/>
                </a:solidFill>
                <a:latin typeface="Abadi" panose="020B0604020104020204" pitchFamily="34" charset="0"/>
                <a:cs typeface="Aharoni" panose="02010803020104030203" pitchFamily="2" charset="-79"/>
              </a:rPr>
              <a:t>.</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The Lamb had to die for the family’s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SALVATION</a:t>
            </a:r>
            <a:r>
              <a:rPr lang="en-US" sz="2600" dirty="0">
                <a:solidFill>
                  <a:prstClr val="black"/>
                </a:solidFill>
                <a:latin typeface="Abadi" panose="020B0604020104020204" pitchFamily="34" charset="0"/>
                <a:cs typeface="Aharoni" panose="02010803020104030203" pitchFamily="2" charset="-79"/>
              </a:rPr>
              <a:t>.</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The BLOOD of the lamb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SEPARATED</a:t>
            </a:r>
            <a:r>
              <a:rPr lang="en-US" sz="2600" dirty="0">
                <a:solidFill>
                  <a:prstClr val="black"/>
                </a:solidFill>
                <a:latin typeface="Abadi" panose="020B0604020104020204" pitchFamily="34" charset="0"/>
                <a:cs typeface="Aharoni" panose="02010803020104030203" pitchFamily="2" charset="-79"/>
              </a:rPr>
              <a:t> them from the coming punishment.</a:t>
            </a:r>
          </a:p>
          <a:p>
            <a:pPr lvl="0">
              <a:buFont typeface="Wingdings" panose="05000000000000000000" pitchFamily="2" charset="2"/>
              <a:buChar char="§"/>
            </a:pP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HYSSOP</a:t>
            </a:r>
            <a:r>
              <a:rPr lang="en-US" sz="2600" dirty="0">
                <a:solidFill>
                  <a:prstClr val="black"/>
                </a:solidFill>
                <a:latin typeface="Abadi" panose="020B0604020104020204" pitchFamily="34" charset="0"/>
                <a:cs typeface="Aharoni" panose="02010803020104030203" pitchFamily="2" charset="-79"/>
              </a:rPr>
              <a:t> is used to apply the blood.</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The BLOOD represents the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CROSS</a:t>
            </a:r>
            <a:r>
              <a:rPr lang="en-US" sz="2600" dirty="0">
                <a:solidFill>
                  <a:prstClr val="black"/>
                </a:solidFill>
                <a:latin typeface="Abadi" panose="020B0604020104020204" pitchFamily="34" charset="0"/>
                <a:cs typeface="Aharoni" panose="02010803020104030203" pitchFamily="2" charset="-79"/>
              </a:rPr>
              <a:t> of Christ.</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 ‘It is the Passover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SACRIFICE</a:t>
            </a:r>
            <a:r>
              <a:rPr lang="en-US" sz="2600" dirty="0">
                <a:solidFill>
                  <a:prstClr val="black"/>
                </a:solidFill>
                <a:latin typeface="Abadi" panose="020B0604020104020204" pitchFamily="34" charset="0"/>
                <a:cs typeface="Aharoni" panose="02010803020104030203" pitchFamily="2" charset="-79"/>
              </a:rPr>
              <a:t> to the LORD, </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137288"/>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PASSOVER</a:t>
            </a:r>
          </a:p>
        </p:txBody>
      </p:sp>
    </p:spTree>
    <p:extLst>
      <p:ext uri="{BB962C8B-B14F-4D97-AF65-F5344CB8AC3E}">
        <p14:creationId xmlns:p14="http://schemas.microsoft.com/office/powerpoint/2010/main" val="3760346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3000"/>
                                        <p:tgtEl>
                                          <p:spTgt spid="3">
                                            <p:txEl>
                                              <p:pRg st="3" end="3"/>
                                            </p:txEl>
                                          </p:spTgt>
                                        </p:tgtEl>
                                      </p:cBhvr>
                                    </p:animEffect>
                                    <p:anim calcmode="lin" valueType="num">
                                      <p:cBhvr>
                                        <p:cTn id="36"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3000"/>
                                        <p:tgtEl>
                                          <p:spTgt spid="3">
                                            <p:txEl>
                                              <p:pRg st="4" end="4"/>
                                            </p:txEl>
                                          </p:spTgt>
                                        </p:tgtEl>
                                      </p:cBhvr>
                                    </p:animEffect>
                                    <p:anim calcmode="lin" valueType="num">
                                      <p:cBhvr>
                                        <p:cTn id="43"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3000"/>
                                        <p:tgtEl>
                                          <p:spTgt spid="3">
                                            <p:txEl>
                                              <p:pRg st="5" end="5"/>
                                            </p:txEl>
                                          </p:spTgt>
                                        </p:tgtEl>
                                      </p:cBhvr>
                                    </p:animEffect>
                                    <p:anim calcmode="lin" valueType="num">
                                      <p:cBhvr>
                                        <p:cTn id="50"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3000"/>
                                        <p:tgtEl>
                                          <p:spTgt spid="3">
                                            <p:txEl>
                                              <p:pRg st="6" end="6"/>
                                            </p:txEl>
                                          </p:spTgt>
                                        </p:tgtEl>
                                      </p:cBhvr>
                                    </p:animEffect>
                                    <p:anim calcmode="lin" valueType="num">
                                      <p:cBhvr>
                                        <p:cTn id="57"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3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3000"/>
                                        <p:tgtEl>
                                          <p:spTgt spid="3">
                                            <p:txEl>
                                              <p:pRg st="7" end="7"/>
                                            </p:txEl>
                                          </p:spTgt>
                                        </p:tgtEl>
                                      </p:cBhvr>
                                    </p:animEffect>
                                    <p:anim calcmode="lin" valueType="num">
                                      <p:cBhvr>
                                        <p:cTn id="64" dur="3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3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83BC8C-4878-490F-B121-EF3EECB8AD3A}"/>
              </a:ext>
            </a:extLst>
          </p:cNvPr>
          <p:cNvPicPr>
            <a:picLocks noChangeAspect="1"/>
          </p:cNvPicPr>
          <p:nvPr/>
        </p:nvPicPr>
        <p:blipFill>
          <a:blip r:embed="rId3"/>
          <a:stretch>
            <a:fillRect/>
          </a:stretch>
        </p:blipFill>
        <p:spPr>
          <a:xfrm flipH="1">
            <a:off x="0" y="-37214"/>
            <a:ext cx="12192000" cy="6895214"/>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700408" y="744891"/>
            <a:ext cx="6104613" cy="6028049"/>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sz="2600" i="1" dirty="0">
                <a:solidFill>
                  <a:prstClr val="black"/>
                </a:solidFill>
                <a:latin typeface="Abadi" panose="020B0604020104020204" pitchFamily="34" charset="0"/>
                <a:cs typeface="Aharoni" panose="02010803020104030203" pitchFamily="2" charset="-79"/>
              </a:rPr>
              <a:t>Exodus 6.6-76 “Therefore, say to the Israelites: ‘I am the LORD, and </a:t>
            </a:r>
            <a:r>
              <a:rPr lang="en-US" sz="2600" b="1" i="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I will bring you out </a:t>
            </a:r>
            <a:r>
              <a:rPr lang="en-US" sz="2600" i="1" dirty="0">
                <a:solidFill>
                  <a:prstClr val="black"/>
                </a:solidFill>
                <a:latin typeface="Abadi" panose="020B0604020104020204" pitchFamily="34" charset="0"/>
                <a:cs typeface="Aharoni" panose="02010803020104030203" pitchFamily="2" charset="-79"/>
              </a:rPr>
              <a:t>from under the yoke of the Egyptians. </a:t>
            </a:r>
            <a:r>
              <a:rPr lang="en-US" sz="2600" b="1" i="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I will free you </a:t>
            </a:r>
            <a:r>
              <a:rPr lang="en-US" sz="2600" i="1" dirty="0">
                <a:solidFill>
                  <a:prstClr val="black"/>
                </a:solidFill>
                <a:latin typeface="Abadi" panose="020B0604020104020204" pitchFamily="34" charset="0"/>
                <a:cs typeface="Aharoni" panose="02010803020104030203" pitchFamily="2" charset="-79"/>
              </a:rPr>
              <a:t>from being slaves to them, and </a:t>
            </a:r>
            <a:r>
              <a:rPr lang="en-US" sz="2600" b="1" i="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I will redeem you </a:t>
            </a:r>
            <a:r>
              <a:rPr lang="en-US" sz="2600" i="1" dirty="0">
                <a:solidFill>
                  <a:prstClr val="black"/>
                </a:solidFill>
                <a:latin typeface="Abadi" panose="020B0604020104020204" pitchFamily="34" charset="0"/>
                <a:cs typeface="Aharoni" panose="02010803020104030203" pitchFamily="2" charset="-79"/>
              </a:rPr>
              <a:t>with an outstretched arm and with mighty acts of judgment. </a:t>
            </a:r>
            <a:r>
              <a:rPr lang="en-US" sz="2600" b="1" i="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I will take you as my own people</a:t>
            </a:r>
            <a:r>
              <a:rPr lang="en-US" sz="2600" i="1" dirty="0">
                <a:solidFill>
                  <a:srgbClr val="C00000"/>
                </a:solidFill>
                <a:latin typeface="Abadi" panose="020B0604020104020204" pitchFamily="34" charset="0"/>
                <a:cs typeface="Aharoni" panose="02010803020104030203" pitchFamily="2" charset="-79"/>
              </a:rPr>
              <a:t>, </a:t>
            </a:r>
            <a:r>
              <a:rPr lang="en-US" sz="2600" b="1" i="1" u="sng" dirty="0">
                <a:solidFill>
                  <a:prstClr val="black"/>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and I will be your God. </a:t>
            </a:r>
            <a:r>
              <a:rPr lang="en-US" sz="2600" i="1" dirty="0">
                <a:solidFill>
                  <a:prstClr val="black"/>
                </a:solidFill>
                <a:latin typeface="Abadi" panose="020B0604020104020204" pitchFamily="34" charset="0"/>
                <a:cs typeface="Aharoni" panose="02010803020104030203" pitchFamily="2" charset="-79"/>
              </a:rPr>
              <a:t>Then you will know that I am the LORD your God, who brought you out from under the yoke of the Egyptians.</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he took a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CUP</a:t>
            </a:r>
            <a:r>
              <a:rPr lang="en-US" sz="2600" dirty="0">
                <a:solidFill>
                  <a:prstClr val="black"/>
                </a:solidFill>
                <a:latin typeface="Abadi" panose="020B0604020104020204" pitchFamily="34" charset="0"/>
                <a:cs typeface="Aharoni" panose="02010803020104030203" pitchFamily="2" charset="-79"/>
              </a:rPr>
              <a:t>, and when he had given thanks he gave it to them, and they all drank of it. Mark 14.21</a:t>
            </a:r>
          </a:p>
          <a:p>
            <a:pPr lvl="0">
              <a:buFont typeface="Wingdings" panose="05000000000000000000" pitchFamily="2" charset="2"/>
              <a:buChar char="§"/>
            </a:pPr>
            <a:r>
              <a:rPr lang="en-US" sz="2600" dirty="0">
                <a:solidFill>
                  <a:prstClr val="black"/>
                </a:solidFill>
                <a:latin typeface="Abadi" panose="020B0604020104020204" pitchFamily="34" charset="0"/>
                <a:cs typeface="Aharoni" panose="02010803020104030203" pitchFamily="2" charset="-79"/>
              </a:rPr>
              <a:t>… I will not </a:t>
            </a:r>
            <a:r>
              <a:rPr lang="en-US" sz="26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DRINK</a:t>
            </a:r>
            <a:r>
              <a:rPr lang="en-US" sz="2600" dirty="0">
                <a:solidFill>
                  <a:prstClr val="black"/>
                </a:solidFill>
                <a:latin typeface="Abadi" panose="020B0604020104020204" pitchFamily="34" charset="0"/>
                <a:cs typeface="Aharoni" panose="02010803020104030203" pitchFamily="2" charset="-79"/>
              </a:rPr>
              <a:t> …until …I drink it new in the kingdom of God.” Mk 14.25</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682343" y="57776"/>
            <a:ext cx="6123214"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PASSOVER</a:t>
            </a:r>
          </a:p>
        </p:txBody>
      </p:sp>
    </p:spTree>
    <p:extLst>
      <p:ext uri="{BB962C8B-B14F-4D97-AF65-F5344CB8AC3E}">
        <p14:creationId xmlns:p14="http://schemas.microsoft.com/office/powerpoint/2010/main" val="11994385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AC729-4D53-4CA9-A6A4-91E2DA1C4148}"/>
              </a:ext>
            </a:extLst>
          </p:cNvPr>
          <p:cNvPicPr>
            <a:picLocks noChangeAspect="1"/>
          </p:cNvPicPr>
          <p:nvPr/>
        </p:nvPicPr>
        <p:blipFill>
          <a:blip r:embed="rId3"/>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52BF2027-403A-4AED-BC0A-0187D91E9932}"/>
              </a:ext>
            </a:extLst>
          </p:cNvPr>
          <p:cNvSpPr>
            <a:spLocks noGrp="1"/>
          </p:cNvSpPr>
          <p:nvPr>
            <p:ph idx="1"/>
          </p:nvPr>
        </p:nvSpPr>
        <p:spPr>
          <a:xfrm>
            <a:off x="5539044" y="744891"/>
            <a:ext cx="6491592" cy="6028049"/>
          </a:xfrm>
          <a:solidFill>
            <a:schemeClr val="lt1">
              <a:alpha val="87000"/>
            </a:schemeClr>
          </a:solidFill>
        </p:spPr>
        <p:style>
          <a:lnRef idx="2">
            <a:schemeClr val="accent6"/>
          </a:lnRef>
          <a:fillRef idx="1">
            <a:schemeClr val="lt1"/>
          </a:fillRef>
          <a:effectRef idx="0">
            <a:schemeClr val="accent6"/>
          </a:effectRef>
          <a:fontRef idx="minor">
            <a:schemeClr val="dk1"/>
          </a:fontRef>
        </p:style>
        <p:txBody>
          <a:bodyPr anchor="t">
            <a:noAutofit/>
          </a:bodyPr>
          <a:lstStyle/>
          <a:p>
            <a:pPr lvl="0">
              <a:buFont typeface="Wingdings" panose="05000000000000000000" pitchFamily="2" charset="2"/>
              <a:buChar char="§"/>
            </a:pPr>
            <a:r>
              <a:rPr lang="en-US" i="1" dirty="0">
                <a:solidFill>
                  <a:prstClr val="black"/>
                </a:solidFill>
                <a:latin typeface="Abadi" panose="020B0604020104020204" pitchFamily="34" charset="0"/>
                <a:cs typeface="Aharoni" panose="02010803020104030203" pitchFamily="2" charset="-79"/>
              </a:rPr>
              <a:t>ALL </a:t>
            </a:r>
            <a:r>
              <a:rPr lang="en-US" b="1" i="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SCRIPTURE</a:t>
            </a:r>
            <a:r>
              <a:rPr lang="en-US" i="1" dirty="0">
                <a:solidFill>
                  <a:prstClr val="black"/>
                </a:solidFill>
                <a:latin typeface="Abadi" panose="020B0604020104020204" pitchFamily="34" charset="0"/>
                <a:cs typeface="Aharoni" panose="02010803020104030203" pitchFamily="2" charset="-79"/>
              </a:rPr>
              <a:t> is God breathed and profitable for the believer. </a:t>
            </a:r>
            <a:r>
              <a:rPr lang="en-US" i="1" baseline="30000" dirty="0">
                <a:solidFill>
                  <a:prstClr val="black"/>
                </a:solidFill>
                <a:latin typeface="Abadi" panose="020B0604020104020204" pitchFamily="34" charset="0"/>
                <a:cs typeface="Aharoni" panose="02010803020104030203" pitchFamily="2" charset="-79"/>
              </a:rPr>
              <a:t>2 Tim. 3.16-17</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The Old Testament Explains the New Testament. Hebrews 11 </a:t>
            </a:r>
            <a:r>
              <a:rPr lang="en-US"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BARAK</a:t>
            </a:r>
          </a:p>
          <a:p>
            <a:pPr lvl="0">
              <a:buFont typeface="Wingdings" panose="05000000000000000000" pitchFamily="2" charset="2"/>
              <a:buChar char="§"/>
            </a:pPr>
            <a:r>
              <a:rPr lang="en-US" dirty="0">
                <a:solidFill>
                  <a:prstClr val="black"/>
                </a:solidFill>
                <a:latin typeface="Abadi" panose="020B0604020104020204" pitchFamily="34" charset="0"/>
                <a:cs typeface="Aharoni" panose="02010803020104030203" pitchFamily="2" charset="-79"/>
              </a:rPr>
              <a:t>The Old Testament Reveals </a:t>
            </a:r>
            <a:r>
              <a:rPr lang="en-US"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CHRIST JESUS </a:t>
            </a:r>
            <a:r>
              <a:rPr lang="en-US" dirty="0">
                <a:solidFill>
                  <a:prstClr val="black"/>
                </a:solidFill>
                <a:latin typeface="Abadi" panose="020B0604020104020204" pitchFamily="34" charset="0"/>
                <a:cs typeface="Aharoni" panose="02010803020104030203" pitchFamily="2" charset="-79"/>
              </a:rPr>
              <a:t>over and over.</a:t>
            </a:r>
          </a:p>
          <a:p>
            <a:pPr lvl="1">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Genesis 1.26 “Let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US</a:t>
            </a:r>
            <a:r>
              <a:rPr lang="en-US" sz="2800" dirty="0">
                <a:solidFill>
                  <a:prstClr val="black"/>
                </a:solidFill>
                <a:latin typeface="Abadi" panose="020B0604020104020204" pitchFamily="34" charset="0"/>
                <a:cs typeface="Aharoni" panose="02010803020104030203" pitchFamily="2" charset="-79"/>
              </a:rPr>
              <a:t> make man in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OUR</a:t>
            </a:r>
            <a:r>
              <a:rPr lang="en-US" sz="2800" dirty="0">
                <a:solidFill>
                  <a:prstClr val="black"/>
                </a:solidFill>
                <a:latin typeface="Abadi" panose="020B0604020104020204" pitchFamily="34" charset="0"/>
                <a:cs typeface="Aharoni" panose="02010803020104030203" pitchFamily="2" charset="-79"/>
              </a:rPr>
              <a:t> image, in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OUR</a:t>
            </a:r>
            <a:r>
              <a:rPr lang="en-US" sz="2800" dirty="0">
                <a:solidFill>
                  <a:prstClr val="black"/>
                </a:solidFill>
                <a:latin typeface="Abadi" panose="020B0604020104020204" pitchFamily="34" charset="0"/>
                <a:cs typeface="Aharoni" panose="02010803020104030203" pitchFamily="2" charset="-79"/>
              </a:rPr>
              <a:t> likeness…</a:t>
            </a:r>
          </a:p>
          <a:p>
            <a:pPr lvl="1">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Luke 24.7 beginning with Moses and all the Prophets, He explained to them what was said in all the Scriptures concerning </a:t>
            </a:r>
            <a:r>
              <a:rPr lang="en-US" sz="2800" b="1" u="sng" dirty="0">
                <a:solidFill>
                  <a:srgbClr val="C00000"/>
                </a:solidFill>
                <a:effectLst>
                  <a:outerShdw blurRad="38100" dist="38100" dir="2700000" algn="tl">
                    <a:srgbClr val="000000">
                      <a:alpha val="43137"/>
                    </a:srgbClr>
                  </a:outerShdw>
                </a:effectLst>
                <a:latin typeface="Abadi" panose="020B0604020104020204" pitchFamily="34" charset="0"/>
                <a:cs typeface="Aharoni" panose="02010803020104030203" pitchFamily="2" charset="-79"/>
              </a:rPr>
              <a:t>HIMSELF</a:t>
            </a:r>
            <a:r>
              <a:rPr lang="en-US" sz="2800" dirty="0">
                <a:solidFill>
                  <a:prstClr val="black"/>
                </a:solidFill>
                <a:latin typeface="Abadi" panose="020B0604020104020204" pitchFamily="34" charset="0"/>
                <a:cs typeface="Aharoni" panose="02010803020104030203" pitchFamily="2" charset="-79"/>
              </a:rPr>
              <a:t>.</a:t>
            </a:r>
          </a:p>
          <a:p>
            <a:pPr lvl="1">
              <a:buFont typeface="Wingdings" panose="05000000000000000000" pitchFamily="2" charset="2"/>
              <a:buChar char="§"/>
            </a:pPr>
            <a:r>
              <a:rPr lang="en-US" sz="2800" dirty="0">
                <a:solidFill>
                  <a:prstClr val="black"/>
                </a:solidFill>
                <a:latin typeface="Abadi" panose="020B0604020104020204" pitchFamily="34" charset="0"/>
                <a:cs typeface="Aharoni" panose="02010803020104030203" pitchFamily="2" charset="-79"/>
              </a:rPr>
              <a:t>John 5.39 the Scriptures that testify about </a:t>
            </a:r>
            <a:r>
              <a:rPr lang="en-US" sz="2800" b="1" u="sng" dirty="0">
                <a:solidFill>
                  <a:srgbClr val="C0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a:t>
            </a:r>
            <a:r>
              <a:rPr lang="en-US" sz="2800" dirty="0">
                <a:solidFill>
                  <a:prstClr val="black"/>
                </a:solidFill>
                <a:latin typeface="Abadi" panose="020B0604020104020204" pitchFamily="34" charset="0"/>
                <a:cs typeface="Aharoni" panose="02010803020104030203" pitchFamily="2" charset="-79"/>
              </a:rPr>
              <a:t>, </a:t>
            </a:r>
          </a:p>
        </p:txBody>
      </p:sp>
      <p:sp>
        <p:nvSpPr>
          <p:cNvPr id="2" name="Title 1">
            <a:extLst>
              <a:ext uri="{FF2B5EF4-FFF2-40B4-BE49-F238E27FC236}">
                <a16:creationId xmlns:a16="http://schemas.microsoft.com/office/drawing/2014/main" id="{A09E0B87-CA5F-4C25-A55D-15FC464DF277}"/>
              </a:ext>
            </a:extLst>
          </p:cNvPr>
          <p:cNvSpPr>
            <a:spLocks noGrp="1"/>
          </p:cNvSpPr>
          <p:nvPr>
            <p:ph type="title"/>
          </p:nvPr>
        </p:nvSpPr>
        <p:spPr>
          <a:xfrm>
            <a:off x="5520978" y="57776"/>
            <a:ext cx="6491591" cy="687115"/>
          </a:xfrm>
          <a:solidFill>
            <a:srgbClr val="996633"/>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b">
            <a:noAutofit/>
          </a:bodyPr>
          <a:lstStyle/>
          <a:p>
            <a:pPr algn="ctr"/>
            <a:r>
              <a:rPr lang="en-US" sz="3600" b="1" dirty="0">
                <a:solidFill>
                  <a:schemeClr val="bg1"/>
                </a:solidFill>
                <a:effectLst>
                  <a:outerShdw dist="50800" dir="1800000" algn="ctr" rotWithShape="0">
                    <a:schemeClr val="tx1"/>
                  </a:outerShdw>
                </a:effectLst>
                <a:latin typeface="Berlin Sans FB Demi" panose="020E0802020502020306" pitchFamily="34" charset="0"/>
              </a:rPr>
              <a:t>Why we NEED the O.T.</a:t>
            </a:r>
          </a:p>
        </p:txBody>
      </p:sp>
    </p:spTree>
    <p:extLst>
      <p:ext uri="{BB962C8B-B14F-4D97-AF65-F5344CB8AC3E}">
        <p14:creationId xmlns:p14="http://schemas.microsoft.com/office/powerpoint/2010/main" val="2012379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0"/>
                                        <p:tgtEl>
                                          <p:spTgt spid="2"/>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3000"/>
                                        <p:tgtEl>
                                          <p:spTgt spid="3">
                                            <p:bg/>
                                          </p:spTgt>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3000"/>
                                        <p:tgtEl>
                                          <p:spTgt spid="3">
                                            <p:txEl>
                                              <p:pRg st="0" end="0"/>
                                            </p:txEl>
                                          </p:spTgt>
                                        </p:tgtEl>
                                      </p:cBhvr>
                                    </p:animEffect>
                                    <p:anim calcmode="lin" valueType="num">
                                      <p:cBhvr>
                                        <p:cTn id="1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3000"/>
                                        <p:tgtEl>
                                          <p:spTgt spid="3">
                                            <p:txEl>
                                              <p:pRg st="1" end="1"/>
                                            </p:txEl>
                                          </p:spTgt>
                                        </p:tgtEl>
                                      </p:cBhvr>
                                    </p:animEffect>
                                    <p:anim calcmode="lin" valueType="num">
                                      <p:cBhvr>
                                        <p:cTn id="2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3000"/>
                                        <p:tgtEl>
                                          <p:spTgt spid="3">
                                            <p:txEl>
                                              <p:pRg st="2" end="2"/>
                                            </p:txEl>
                                          </p:spTgt>
                                        </p:tgtEl>
                                      </p:cBhvr>
                                    </p:animEffect>
                                    <p:anim calcmode="lin" valueType="num">
                                      <p:cBhvr>
                                        <p:cTn id="29"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3000"/>
                                        <p:tgtEl>
                                          <p:spTgt spid="3">
                                            <p:txEl>
                                              <p:pRg st="3" end="3"/>
                                            </p:txEl>
                                          </p:spTgt>
                                        </p:tgtEl>
                                      </p:cBhvr>
                                    </p:animEffect>
                                    <p:anim calcmode="lin" valueType="num">
                                      <p:cBhvr>
                                        <p:cTn id="35"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3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6000"/>
                            </p:stCondLst>
                            <p:childTnLst>
                              <p:par>
                                <p:cTn id="38" presetID="42" presetClass="entr" presetSubtype="0" fill="hold" grpId="0"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3000"/>
                                        <p:tgtEl>
                                          <p:spTgt spid="3">
                                            <p:txEl>
                                              <p:pRg st="4" end="4"/>
                                            </p:txEl>
                                          </p:spTgt>
                                        </p:tgtEl>
                                      </p:cBhvr>
                                    </p:animEffect>
                                    <p:anim calcmode="lin" valueType="num">
                                      <p:cBhvr>
                                        <p:cTn id="41"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43" fill="hold">
                            <p:stCondLst>
                              <p:cond delay="9000"/>
                            </p:stCondLst>
                            <p:childTnLst>
                              <p:par>
                                <p:cTn id="44" presetID="42" presetClass="entr" presetSubtype="0" fill="hold" grpId="0" nodeType="after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3000"/>
                                        <p:tgtEl>
                                          <p:spTgt spid="3">
                                            <p:txEl>
                                              <p:pRg st="5" end="5"/>
                                            </p:txEl>
                                          </p:spTgt>
                                        </p:tgtEl>
                                      </p:cBhvr>
                                    </p:animEffect>
                                    <p:anim calcmode="lin" valueType="num">
                                      <p:cBhvr>
                                        <p:cTn id="47"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3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1213</TotalTime>
  <Words>2989</Words>
  <Application>Microsoft Office PowerPoint</Application>
  <PresentationFormat>Widescreen</PresentationFormat>
  <Paragraphs>178</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Abadi</vt:lpstr>
      <vt:lpstr>Aharoni</vt:lpstr>
      <vt:lpstr>Arial</vt:lpstr>
      <vt:lpstr>Arial Black</vt:lpstr>
      <vt:lpstr>Berlin Sans FB Demi</vt:lpstr>
      <vt:lpstr>Calibri</vt:lpstr>
      <vt:lpstr>Calibri Light</vt:lpstr>
      <vt:lpstr>Wingdings</vt:lpstr>
      <vt:lpstr>Office Theme</vt:lpstr>
      <vt:lpstr>PowerPoint Presentation</vt:lpstr>
      <vt:lpstr>Old Testament Facts</vt:lpstr>
      <vt:lpstr>The Old Testament Facts</vt:lpstr>
      <vt:lpstr>The Old Testament</vt:lpstr>
      <vt:lpstr>Melchizedek</vt:lpstr>
      <vt:lpstr>A Lamb Without Blemish</vt:lpstr>
      <vt:lpstr>PASSOVER</vt:lpstr>
      <vt:lpstr>PASSOVER</vt:lpstr>
      <vt:lpstr>Why we NEED the O.T.</vt:lpstr>
      <vt:lpstr>Why we NEED the O.T.</vt:lpstr>
      <vt:lpstr>O.T. How LONG NEEDED</vt:lpstr>
      <vt:lpstr>O.T. How LONG NEEDED</vt:lpstr>
      <vt:lpstr>1017</vt:lpstr>
      <vt:lpstr>The Old Testament’s PURPOSE</vt:lpstr>
      <vt:lpstr>Prayer</vt:lpstr>
      <vt:lpstr>Sharing</vt:lpstr>
      <vt:lpstr>Announcements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Highlands</dc:creator>
  <cp:lastModifiedBy>Bob Highlands</cp:lastModifiedBy>
  <cp:revision>26</cp:revision>
  <dcterms:created xsi:type="dcterms:W3CDTF">2021-09-14T16:48:19Z</dcterms:created>
  <dcterms:modified xsi:type="dcterms:W3CDTF">2021-09-16T22:04:57Z</dcterms:modified>
</cp:coreProperties>
</file>